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1"/>
  </p:sldMasterIdLst>
  <p:notesMasterIdLst>
    <p:notesMasterId r:id="rId29"/>
  </p:notesMasterIdLst>
  <p:sldIdLst>
    <p:sldId id="256" r:id="rId2"/>
    <p:sldId id="260" r:id="rId3"/>
    <p:sldId id="257" r:id="rId4"/>
    <p:sldId id="258" r:id="rId5"/>
    <p:sldId id="282" r:id="rId6"/>
    <p:sldId id="265" r:id="rId7"/>
    <p:sldId id="283" r:id="rId8"/>
    <p:sldId id="259" r:id="rId9"/>
    <p:sldId id="262" r:id="rId10"/>
    <p:sldId id="263" r:id="rId11"/>
    <p:sldId id="266" r:id="rId12"/>
    <p:sldId id="268" r:id="rId13"/>
    <p:sldId id="267" r:id="rId14"/>
    <p:sldId id="269" r:id="rId15"/>
    <p:sldId id="271" r:id="rId16"/>
    <p:sldId id="270" r:id="rId17"/>
    <p:sldId id="272" r:id="rId18"/>
    <p:sldId id="273" r:id="rId19"/>
    <p:sldId id="274" r:id="rId20"/>
    <p:sldId id="275" r:id="rId21"/>
    <p:sldId id="276" r:id="rId22"/>
    <p:sldId id="277" r:id="rId23"/>
    <p:sldId id="280" r:id="rId24"/>
    <p:sldId id="278" r:id="rId25"/>
    <p:sldId id="279" r:id="rId26"/>
    <p:sldId id="281" r:id="rId27"/>
    <p:sldId id="284" r:id="rId28"/>
  </p:sldIdLst>
  <p:sldSz cx="9144000" cy="6858000" type="screen4x3"/>
  <p:notesSz cx="6858000" cy="9144000"/>
  <p:embeddedFontLst>
    <p:embeddedFont>
      <p:font typeface="Trebuchet MS" pitchFamily="34" charset="0"/>
      <p:regular r:id="rId30"/>
      <p:bold r:id="rId31"/>
      <p:italic r:id="rId32"/>
      <p:boldItalic r:id="rId33"/>
    </p:embeddedFont>
    <p:embeddedFont>
      <p:font typeface="Georgia" pitchFamily="18" charset="0"/>
      <p:regular r:id="rId34"/>
      <p:bold r:id="rId35"/>
      <p:italic r:id="rId36"/>
      <p:boldItalic r:id="rId37"/>
    </p:embeddedFont>
    <p:embeddedFont>
      <p:font typeface="Calibri" pitchFamily="34" charset="0"/>
      <p:regular r:id="rId38"/>
      <p:bold r:id="rId39"/>
      <p:italic r:id="rId40"/>
      <p:boldItalic r:id="rId41"/>
    </p:embeddedFont>
    <p:embeddedFont>
      <p:font typeface="Wingdings 2" pitchFamily="18" charset="2"/>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5" autoAdjust="0"/>
    <p:restoredTop sz="94660"/>
  </p:normalViewPr>
  <p:slideViewPr>
    <p:cSldViewPr>
      <p:cViewPr>
        <p:scale>
          <a:sx n="70" d="100"/>
          <a:sy n="70" d="100"/>
        </p:scale>
        <p:origin x="-1386" y="-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F7DE5C7-83EE-4111-92E5-786F09FB2F53}" type="datetimeFigureOut">
              <a:rPr lang="en-US" smtClean="0"/>
              <a:pPr/>
              <a:t>6/25/2024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E279F1F-B323-4568-AF1B-DEDD60279624}"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E279F1F-B323-4568-AF1B-DEDD60279624}" type="slidenum">
              <a:rPr lang="en-US" smtClean="0"/>
              <a:pPr/>
              <a:t>22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6705600" y="4206240"/>
            <a:ext cx="960120" cy="457200"/>
          </a:xfrm>
        </p:spPr>
        <p:txBody>
          <a:bodyPr/>
          <a:lstStyle/>
          <a:p>
            <a:fld id="{D77A0CAD-1EF9-48F8-90D4-AA37E1581855}" type="datetimeFigureOut">
              <a:rPr lang="en-US" smtClean="0"/>
              <a:pPr/>
              <a:t>6/25/2024</a:t>
            </a:fld>
            <a:endParaRPr lang="en-US"/>
          </a:p>
        </p:txBody>
      </p:sp>
      <p:sp>
        <p:nvSpPr>
          <p:cNvPr id="17" name="Footer Placeholder 16"/>
          <p:cNvSpPr>
            <a:spLocks noGrp="1"/>
          </p:cNvSpPr>
          <p:nvPr>
            <p:ph type="ftr" sz="quarter" idx="11"/>
          </p:nvPr>
        </p:nvSpPr>
        <p:spPr>
          <a:xfrm>
            <a:off x="5410200" y="4205288"/>
            <a:ext cx="1295400" cy="457200"/>
          </a:xfrm>
        </p:spPr>
        <p:txBody>
          <a:bodyPr/>
          <a:lstStyle/>
          <a:p>
            <a:endParaRPr lang="en-US"/>
          </a:p>
        </p:txBody>
      </p:sp>
      <p:sp>
        <p:nvSpPr>
          <p:cNvPr id="29"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5061326A-84CD-49B5-AE9F-CF9933AA9C9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77A0CAD-1EF9-48F8-90D4-AA37E1581855}" type="datetimeFigureOut">
              <a:rPr lang="en-US" smtClean="0"/>
              <a:pPr/>
              <a:t>6/25/2024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61326A-84CD-49B5-AE9F-CF9933AA9C9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143000"/>
            <a:ext cx="6248400" cy="548640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77A0CAD-1EF9-48F8-90D4-AA37E1581855}" type="datetimeFigureOut">
              <a:rPr lang="en-US" smtClean="0"/>
              <a:pPr/>
              <a:t>6/25/2024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61326A-84CD-49B5-AE9F-CF9933AA9C9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77A0CAD-1EF9-48F8-90D4-AA37E1581855}" type="datetimeFigureOut">
              <a:rPr lang="en-US" smtClean="0"/>
              <a:pPr/>
              <a:t>6/25/2024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61326A-84CD-49B5-AE9F-CF9933AA9C9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D77A0CAD-1EF9-48F8-90D4-AA37E1581855}" type="datetimeFigureOut">
              <a:rPr lang="en-US" smtClean="0"/>
              <a:pPr/>
              <a:t>6/25/2024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61326A-84CD-49B5-AE9F-CF9933AA9C9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77A0CAD-1EF9-48F8-90D4-AA37E1581855}" type="datetimeFigureOut">
              <a:rPr lang="en-US" smtClean="0"/>
              <a:pPr/>
              <a:t>6/25/2024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61326A-84CD-49B5-AE9F-CF9933AA9C9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6" name="Date Placeholder 25"/>
          <p:cNvSpPr>
            <a:spLocks noGrp="1"/>
          </p:cNvSpPr>
          <p:nvPr>
            <p:ph type="dt" sz="half" idx="10"/>
          </p:nvPr>
        </p:nvSpPr>
        <p:spPr/>
        <p:txBody>
          <a:bodyPr rtlCol="0"/>
          <a:lstStyle/>
          <a:p>
            <a:fld id="{D77A0CAD-1EF9-48F8-90D4-AA37E1581855}" type="datetimeFigureOut">
              <a:rPr lang="en-US" smtClean="0"/>
              <a:pPr/>
              <a:t>6/25/2024</a:t>
            </a:fld>
            <a:endParaRPr lang="en-US"/>
          </a:p>
        </p:txBody>
      </p:sp>
      <p:sp>
        <p:nvSpPr>
          <p:cNvPr id="27" name="Slide Number Placeholder 26"/>
          <p:cNvSpPr>
            <a:spLocks noGrp="1"/>
          </p:cNvSpPr>
          <p:nvPr>
            <p:ph type="sldNum" sz="quarter" idx="11"/>
          </p:nvPr>
        </p:nvSpPr>
        <p:spPr/>
        <p:txBody>
          <a:bodyPr rtlCol="0"/>
          <a:lstStyle/>
          <a:p>
            <a:fld id="{5061326A-84CD-49B5-AE9F-CF9933AA9C95}" type="slidenum">
              <a:rPr lang="en-US" smtClean="0"/>
              <a:pPr/>
              <a:t>‹#›</a:t>
            </a:fld>
            <a:endParaRPr lang="en-US"/>
          </a:p>
        </p:txBody>
      </p:sp>
      <p:sp>
        <p:nvSpPr>
          <p:cNvPr id="28" name="Footer Placeholder 27"/>
          <p:cNvSpPr>
            <a:spLocks noGrp="1"/>
          </p:cNvSpPr>
          <p:nvPr>
            <p:ph type="ftr" sz="quarter" idx="12"/>
          </p:nvPr>
        </p:nvSpPr>
        <p:spPr/>
        <p:txBody>
          <a:bodyPr rtlCol="0"/>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a:xfrm>
            <a:off x="6583680" y="612648"/>
            <a:ext cx="957264" cy="457200"/>
          </a:xfrm>
        </p:spPr>
        <p:txBody>
          <a:bodyPr/>
          <a:lstStyle/>
          <a:p>
            <a:fld id="{D77A0CAD-1EF9-48F8-90D4-AA37E1581855}" type="datetimeFigureOut">
              <a:rPr lang="en-US" smtClean="0"/>
              <a:pPr/>
              <a:t>6/25/2024</a:t>
            </a:fld>
            <a:endParaRPr lang="en-US"/>
          </a:p>
        </p:txBody>
      </p:sp>
      <p:sp>
        <p:nvSpPr>
          <p:cNvPr id="4" name="Footer Placeholder 3"/>
          <p:cNvSpPr>
            <a:spLocks noGrp="1"/>
          </p:cNvSpPr>
          <p:nvPr>
            <p:ph type="ftr" sz="quarter" idx="11"/>
          </p:nvPr>
        </p:nvSpPr>
        <p:spPr>
          <a:xfrm>
            <a:off x="5257800" y="612648"/>
            <a:ext cx="1325880" cy="457200"/>
          </a:xfrm>
        </p:spPr>
        <p:txBody>
          <a:bodyPr/>
          <a:lstStyle/>
          <a:p>
            <a:endParaRPr lang="en-US"/>
          </a:p>
        </p:txBody>
      </p:sp>
      <p:sp>
        <p:nvSpPr>
          <p:cNvPr id="5" name="Slide Number Placeholder 4"/>
          <p:cNvSpPr>
            <a:spLocks noGrp="1"/>
          </p:cNvSpPr>
          <p:nvPr>
            <p:ph type="sldNum" sz="quarter" idx="12"/>
          </p:nvPr>
        </p:nvSpPr>
        <p:spPr>
          <a:xfrm>
            <a:off x="8174736" y="2272"/>
            <a:ext cx="762000" cy="365760"/>
          </a:xfrm>
        </p:spPr>
        <p:txBody>
          <a:bodyPr/>
          <a:lstStyle/>
          <a:p>
            <a:fld id="{5061326A-84CD-49B5-AE9F-CF9933AA9C9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7A0CAD-1EF9-48F8-90D4-AA37E1581855}" type="datetimeFigureOut">
              <a:rPr lang="en-US" smtClean="0"/>
              <a:pPr/>
              <a:t>6/25/2024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61326A-84CD-49B5-AE9F-CF9933AA9C9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77A0CAD-1EF9-48F8-90D4-AA37E1581855}" type="datetimeFigureOut">
              <a:rPr lang="en-US" smtClean="0"/>
              <a:pPr/>
              <a:t>6/25/2024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61326A-84CD-49B5-AE9F-CF9933AA9C9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D77A0CAD-1EF9-48F8-90D4-AA37E1581855}" type="datetimeFigureOut">
              <a:rPr lang="en-US" smtClean="0"/>
              <a:pPr/>
              <a:t>6/25/2024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61326A-84CD-49B5-AE9F-CF9933AA9C9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Rectangle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Rectangle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Rectangle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D77A0CAD-1EF9-48F8-90D4-AA37E1581855}" type="datetimeFigureOut">
              <a:rPr lang="en-US" smtClean="0"/>
              <a:pPr/>
              <a:t>6/25/2024</a:t>
            </a:fld>
            <a:endParaRPr lang="en-US"/>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en-US"/>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5061326A-84CD-49B5-AE9F-CF9933AA9C9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2057400"/>
            <a:ext cx="8458200" cy="1470025"/>
          </a:xfrm>
        </p:spPr>
        <p:txBody>
          <a:bodyPr/>
          <a:lstStyle/>
          <a:p>
            <a:r>
              <a:rPr lang="en-US" b="1" dirty="0" smtClean="0"/>
              <a:t>Gold price analysis and prediction</a:t>
            </a:r>
            <a:endParaRPr lang="en-US" b="1" dirty="0"/>
          </a:p>
        </p:txBody>
      </p:sp>
      <p:sp>
        <p:nvSpPr>
          <p:cNvPr id="3" name="Subtitle 2"/>
          <p:cNvSpPr>
            <a:spLocks noGrp="1"/>
          </p:cNvSpPr>
          <p:nvPr>
            <p:ph type="subTitle" idx="1"/>
          </p:nvPr>
        </p:nvSpPr>
        <p:spPr>
          <a:xfrm>
            <a:off x="381000" y="4114800"/>
            <a:ext cx="4953000" cy="990600"/>
          </a:xfrm>
        </p:spPr>
        <p:txBody>
          <a:bodyPr>
            <a:normAutofit/>
          </a:bodyPr>
          <a:lstStyle/>
          <a:p>
            <a:r>
              <a:rPr lang="en-US" sz="1400" dirty="0" smtClean="0"/>
              <a:t>The  study includes illustrating trends and pattern, predicting  gold prices, Back tested trading strategies, Market sentiment analysis, Statistical analysis on gold movements</a:t>
            </a:r>
            <a:endParaRPr lang="en-US" sz="1400" dirty="0"/>
          </a:p>
        </p:txBody>
      </p:sp>
      <p:sp>
        <p:nvSpPr>
          <p:cNvPr id="5" name="TextBox 4"/>
          <p:cNvSpPr txBox="1"/>
          <p:nvPr/>
        </p:nvSpPr>
        <p:spPr>
          <a:xfrm>
            <a:off x="7010400" y="5410200"/>
            <a:ext cx="1828800" cy="646331"/>
          </a:xfrm>
          <a:prstGeom prst="rect">
            <a:avLst/>
          </a:prstGeom>
          <a:noFill/>
        </p:spPr>
        <p:txBody>
          <a:bodyPr wrap="square" rtlCol="0">
            <a:spAutoFit/>
          </a:bodyPr>
          <a:lstStyle/>
          <a:p>
            <a:r>
              <a:rPr lang="en-US" b="1" dirty="0" err="1" smtClean="0"/>
              <a:t>Sushmitha</a:t>
            </a:r>
            <a:r>
              <a:rPr lang="en-US" b="1" dirty="0" smtClean="0"/>
              <a:t> R</a:t>
            </a:r>
          </a:p>
          <a:p>
            <a:endParaRPr lang="en-US" b="1" dirty="0"/>
          </a:p>
        </p:txBody>
      </p:sp>
    </p:spTree>
  </p:cSld>
  <p:clrMapOvr>
    <a:masterClrMapping/>
  </p:clrMapOvr>
  <p:transition advClick="0" advTm="41518"/>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1066800"/>
          </a:xfrm>
        </p:spPr>
        <p:txBody>
          <a:bodyPr/>
          <a:lstStyle/>
          <a:p>
            <a:r>
              <a:rPr lang="en-US" dirty="0" smtClean="0"/>
              <a:t>Maximum high (yearly)</a:t>
            </a:r>
            <a:endParaRPr lang="en-US" dirty="0"/>
          </a:p>
        </p:txBody>
      </p:sp>
      <p:pic>
        <p:nvPicPr>
          <p:cNvPr id="4" name="Content Placeholder 3" descr="max high yearly.png"/>
          <p:cNvPicPr>
            <a:picLocks noGrp="1" noChangeAspect="1"/>
          </p:cNvPicPr>
          <p:nvPr>
            <p:ph idx="1"/>
          </p:nvPr>
        </p:nvPicPr>
        <p:blipFill>
          <a:blip r:embed="rId2" cstate="print"/>
          <a:stretch>
            <a:fillRect/>
          </a:stretch>
        </p:blipFill>
        <p:spPr>
          <a:xfrm>
            <a:off x="457200" y="1981200"/>
            <a:ext cx="8229600" cy="2819400"/>
          </a:xfrm>
        </p:spPr>
      </p:pic>
      <p:sp>
        <p:nvSpPr>
          <p:cNvPr id="5" name="TextBox 4"/>
          <p:cNvSpPr txBox="1"/>
          <p:nvPr/>
        </p:nvSpPr>
        <p:spPr>
          <a:xfrm>
            <a:off x="838201" y="5105400"/>
            <a:ext cx="8001000" cy="646331"/>
          </a:xfrm>
          <a:prstGeom prst="rect">
            <a:avLst/>
          </a:prstGeom>
          <a:noFill/>
        </p:spPr>
        <p:txBody>
          <a:bodyPr wrap="square" rtlCol="0">
            <a:spAutoFit/>
          </a:bodyPr>
          <a:lstStyle/>
          <a:p>
            <a:r>
              <a:rPr lang="en-US" dirty="0" smtClean="0">
                <a:latin typeface="Calibri" pitchFamily="34" charset="0"/>
                <a:cs typeface="Calibri" pitchFamily="34" charset="0"/>
              </a:rPr>
              <a:t>Over 10 years the price skyrocketed in 2020 and the price being 2100 approx and  maintaining the stability from then.</a:t>
            </a:r>
            <a:endParaRPr lang="en-US" dirty="0">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90600"/>
            <a:ext cx="8229600" cy="1066800"/>
          </a:xfrm>
        </p:spPr>
        <p:txBody>
          <a:bodyPr/>
          <a:lstStyle/>
          <a:p>
            <a:r>
              <a:rPr lang="en-US" dirty="0" smtClean="0"/>
              <a:t>Volume v/s close price</a:t>
            </a:r>
            <a:endParaRPr lang="en-US" dirty="0"/>
          </a:p>
        </p:txBody>
      </p:sp>
      <p:pic>
        <p:nvPicPr>
          <p:cNvPr id="4" name="Content Placeholder 3" descr="volume ,close.png"/>
          <p:cNvPicPr>
            <a:picLocks noGrp="1" noChangeAspect="1"/>
          </p:cNvPicPr>
          <p:nvPr>
            <p:ph idx="1"/>
          </p:nvPr>
        </p:nvPicPr>
        <p:blipFill>
          <a:blip r:embed="rId2" cstate="print"/>
          <a:stretch>
            <a:fillRect/>
          </a:stretch>
        </p:blipFill>
        <p:spPr>
          <a:xfrm>
            <a:off x="304800" y="1981200"/>
            <a:ext cx="8686800" cy="2819400"/>
          </a:xfrm>
        </p:spPr>
      </p:pic>
      <p:sp>
        <p:nvSpPr>
          <p:cNvPr id="5" name="TextBox 4"/>
          <p:cNvSpPr txBox="1"/>
          <p:nvPr/>
        </p:nvSpPr>
        <p:spPr>
          <a:xfrm>
            <a:off x="914400" y="4953000"/>
            <a:ext cx="8001001" cy="1200329"/>
          </a:xfrm>
          <a:prstGeom prst="rect">
            <a:avLst/>
          </a:prstGeom>
          <a:noFill/>
        </p:spPr>
        <p:txBody>
          <a:bodyPr wrap="square" rtlCol="0">
            <a:spAutoFit/>
          </a:bodyPr>
          <a:lstStyle/>
          <a:p>
            <a:r>
              <a:rPr lang="en-US" dirty="0" smtClean="0">
                <a:latin typeface="Calibri" pitchFamily="34" charset="0"/>
                <a:cs typeface="Calibri" pitchFamily="34" charset="0"/>
              </a:rPr>
              <a:t>When comparing the volume with the close price. There exists a pattern if the volume increases the price also increases. This also refers to the fact that during the pandemic the prices soared high and the volume of traders has increased. They influence each other quiet well.</a:t>
            </a:r>
            <a:endParaRPr lang="en-US" dirty="0">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90800"/>
            <a:ext cx="8229600" cy="1524000"/>
          </a:xfrm>
        </p:spPr>
        <p:txBody>
          <a:bodyPr>
            <a:normAutofit/>
          </a:bodyPr>
          <a:lstStyle/>
          <a:p>
            <a:pPr algn="ctr"/>
            <a:r>
              <a:rPr lang="en-US" b="1" dirty="0" smtClean="0"/>
              <a:t>Time series decomposition</a:t>
            </a:r>
            <a:br>
              <a:rPr lang="en-US" b="1" dirty="0" smtClean="0"/>
            </a:br>
            <a:r>
              <a:rPr lang="en-US" sz="2400" dirty="0" smtClean="0"/>
              <a:t>- </a:t>
            </a:r>
            <a:r>
              <a:rPr lang="en-US" sz="2000" dirty="0" smtClean="0"/>
              <a:t>Trend, Seasonality, Random fluctuations</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1066800"/>
          </a:xfrm>
        </p:spPr>
        <p:txBody>
          <a:bodyPr/>
          <a:lstStyle/>
          <a:p>
            <a:r>
              <a:rPr lang="en-US" dirty="0" smtClean="0"/>
              <a:t>Time series Decomposition </a:t>
            </a:r>
            <a:endParaRPr lang="en-US" dirty="0"/>
          </a:p>
        </p:txBody>
      </p:sp>
      <p:pic>
        <p:nvPicPr>
          <p:cNvPr id="6" name="Content Placeholder 3" descr="decomposition.png"/>
          <p:cNvPicPr>
            <a:picLocks noGrp="1" noChangeAspect="1"/>
          </p:cNvPicPr>
          <p:nvPr>
            <p:ph idx="1"/>
          </p:nvPr>
        </p:nvPicPr>
        <p:blipFill>
          <a:blip r:embed="rId2" cstate="print"/>
          <a:stretch>
            <a:fillRect/>
          </a:stretch>
        </p:blipFill>
        <p:spPr>
          <a:xfrm>
            <a:off x="457200" y="1828800"/>
            <a:ext cx="8229600" cy="2667000"/>
          </a:xfrm>
        </p:spPr>
      </p:pic>
      <p:sp>
        <p:nvSpPr>
          <p:cNvPr id="7" name="TextBox 6"/>
          <p:cNvSpPr txBox="1"/>
          <p:nvPr/>
        </p:nvSpPr>
        <p:spPr>
          <a:xfrm>
            <a:off x="914401" y="4953000"/>
            <a:ext cx="7924800" cy="923330"/>
          </a:xfrm>
          <a:prstGeom prst="rect">
            <a:avLst/>
          </a:prstGeom>
          <a:noFill/>
        </p:spPr>
        <p:txBody>
          <a:bodyPr wrap="square" rtlCol="0">
            <a:spAutoFit/>
          </a:bodyPr>
          <a:lstStyle/>
          <a:p>
            <a:r>
              <a:rPr lang="en-US" dirty="0" smtClean="0">
                <a:latin typeface="Calibri" pitchFamily="34" charset="0"/>
                <a:cs typeface="Calibri" pitchFamily="34" charset="0"/>
              </a:rPr>
              <a:t>This decomposition says that there exists a upward trend in gold prices and definitely seasonal component is there. As this is a stock data definitely random fluctuations will take place and its evident in this graph.</a:t>
            </a:r>
            <a:endParaRPr lang="en-US" dirty="0">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3400" y="2514600"/>
            <a:ext cx="8229600" cy="1752600"/>
          </a:xfrm>
        </p:spPr>
        <p:txBody>
          <a:bodyPr>
            <a:normAutofit/>
          </a:bodyPr>
          <a:lstStyle/>
          <a:p>
            <a:pPr algn="ctr"/>
            <a:r>
              <a:rPr lang="en-US" b="1" dirty="0" smtClean="0"/>
              <a:t>Predictive </a:t>
            </a:r>
            <a:r>
              <a:rPr lang="en-US" b="1" dirty="0" err="1" smtClean="0"/>
              <a:t>modelling</a:t>
            </a:r>
            <a:r>
              <a:rPr lang="en-US" dirty="0" smtClean="0"/>
              <a:t/>
            </a:r>
            <a:br>
              <a:rPr lang="en-US" dirty="0" smtClean="0"/>
            </a:br>
            <a:r>
              <a:rPr lang="en-US" sz="2000" dirty="0" smtClean="0"/>
              <a:t>- Vector auto regressive</a:t>
            </a:r>
            <a:br>
              <a:rPr lang="en-US" sz="2000" dirty="0" smtClean="0"/>
            </a:br>
            <a:r>
              <a:rPr lang="en-US" sz="2000" dirty="0" smtClean="0"/>
              <a:t>- Random forest classifier</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838200"/>
            <a:ext cx="8229600" cy="1066800"/>
          </a:xfrm>
        </p:spPr>
        <p:txBody>
          <a:bodyPr/>
          <a:lstStyle/>
          <a:p>
            <a:r>
              <a:rPr lang="en-US" dirty="0" smtClean="0"/>
              <a:t>Vector auto regressive</a:t>
            </a:r>
            <a:endParaRPr lang="en-US" dirty="0"/>
          </a:p>
        </p:txBody>
      </p:sp>
      <p:pic>
        <p:nvPicPr>
          <p:cNvPr id="11" name="Content Placeholder 10" descr="Screenshot (377).png"/>
          <p:cNvPicPr>
            <a:picLocks noGrp="1" noChangeAspect="1"/>
          </p:cNvPicPr>
          <p:nvPr>
            <p:ph idx="1"/>
          </p:nvPr>
        </p:nvPicPr>
        <p:blipFill>
          <a:blip r:embed="rId2" cstate="print"/>
          <a:stretch>
            <a:fillRect/>
          </a:stretch>
        </p:blipFill>
        <p:spPr>
          <a:xfrm>
            <a:off x="457200" y="2286000"/>
            <a:ext cx="8229600" cy="3613587"/>
          </a:xfr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838200"/>
            <a:ext cx="8229600" cy="1066800"/>
          </a:xfrm>
        </p:spPr>
        <p:txBody>
          <a:bodyPr/>
          <a:lstStyle/>
          <a:p>
            <a:r>
              <a:rPr lang="en-US" dirty="0" smtClean="0"/>
              <a:t>Random forest classifier</a:t>
            </a:r>
            <a:endParaRPr lang="en-US" dirty="0"/>
          </a:p>
        </p:txBody>
      </p:sp>
      <p:pic>
        <p:nvPicPr>
          <p:cNvPr id="9" name="Content Placeholder 8" descr="rfc.png"/>
          <p:cNvPicPr>
            <a:picLocks noGrp="1" noChangeAspect="1"/>
          </p:cNvPicPr>
          <p:nvPr>
            <p:ph idx="1"/>
          </p:nvPr>
        </p:nvPicPr>
        <p:blipFill>
          <a:blip r:embed="rId2" cstate="print"/>
          <a:stretch>
            <a:fillRect/>
          </a:stretch>
        </p:blipFill>
        <p:spPr>
          <a:xfrm>
            <a:off x="457200" y="1676400"/>
            <a:ext cx="3962399" cy="4876800"/>
          </a:xfrm>
        </p:spPr>
      </p:pic>
      <p:pic>
        <p:nvPicPr>
          <p:cNvPr id="12" name="Picture 11" descr="Screenshot (378).png"/>
          <p:cNvPicPr>
            <a:picLocks noChangeAspect="1"/>
          </p:cNvPicPr>
          <p:nvPr/>
        </p:nvPicPr>
        <p:blipFill>
          <a:blip r:embed="rId3" cstate="print"/>
          <a:stretch>
            <a:fillRect/>
          </a:stretch>
        </p:blipFill>
        <p:spPr>
          <a:xfrm>
            <a:off x="4648200" y="1905000"/>
            <a:ext cx="4267200" cy="426720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95600"/>
            <a:ext cx="8229600" cy="1447800"/>
          </a:xfrm>
        </p:spPr>
        <p:txBody>
          <a:bodyPr>
            <a:normAutofit/>
          </a:bodyPr>
          <a:lstStyle/>
          <a:p>
            <a:pPr algn="ctr"/>
            <a:r>
              <a:rPr lang="en-US" b="1" dirty="0" smtClean="0"/>
              <a:t>Trading strategy</a:t>
            </a:r>
            <a:r>
              <a:rPr lang="en-US" dirty="0" smtClean="0"/>
              <a:t/>
            </a:r>
            <a:br>
              <a:rPr lang="en-US" dirty="0" smtClean="0"/>
            </a:br>
            <a:r>
              <a:rPr lang="en-US" sz="2200" dirty="0" smtClean="0"/>
              <a:t>-</a:t>
            </a:r>
            <a:r>
              <a:rPr lang="en-US" sz="2200" dirty="0" err="1" smtClean="0"/>
              <a:t>Backtest</a:t>
            </a:r>
            <a:r>
              <a:rPr lang="en-US" sz="2200" dirty="0" smtClean="0"/>
              <a:t> strategy, Reverse strategy</a:t>
            </a:r>
            <a:endParaRPr lang="en-US" sz="22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229600" cy="1066800"/>
          </a:xfrm>
        </p:spPr>
        <p:txBody>
          <a:bodyPr/>
          <a:lstStyle/>
          <a:p>
            <a:r>
              <a:rPr lang="en-US" dirty="0" err="1" smtClean="0"/>
              <a:t>Backtest</a:t>
            </a:r>
            <a:r>
              <a:rPr lang="en-US" dirty="0" smtClean="0"/>
              <a:t> trading strategy</a:t>
            </a:r>
            <a:endParaRPr lang="en-US" dirty="0"/>
          </a:p>
        </p:txBody>
      </p:sp>
      <p:pic>
        <p:nvPicPr>
          <p:cNvPr id="4" name="Content Placeholder 3" descr="backtest results.png"/>
          <p:cNvPicPr>
            <a:picLocks noGrp="1" noChangeAspect="1"/>
          </p:cNvPicPr>
          <p:nvPr>
            <p:ph idx="1"/>
          </p:nvPr>
        </p:nvPicPr>
        <p:blipFill>
          <a:blip r:embed="rId2" cstate="print"/>
          <a:stretch>
            <a:fillRect/>
          </a:stretch>
        </p:blipFill>
        <p:spPr>
          <a:xfrm>
            <a:off x="498648" y="2249488"/>
            <a:ext cx="5216351" cy="3846512"/>
          </a:xfrm>
        </p:spPr>
      </p:pic>
      <p:sp>
        <p:nvSpPr>
          <p:cNvPr id="5" name="TextBox 4"/>
          <p:cNvSpPr txBox="1"/>
          <p:nvPr/>
        </p:nvSpPr>
        <p:spPr>
          <a:xfrm>
            <a:off x="5943599" y="2743200"/>
            <a:ext cx="2971801" cy="2308324"/>
          </a:xfrm>
          <a:prstGeom prst="rect">
            <a:avLst/>
          </a:prstGeom>
          <a:noFill/>
        </p:spPr>
        <p:txBody>
          <a:bodyPr wrap="square" rtlCol="0">
            <a:spAutoFit/>
          </a:bodyPr>
          <a:lstStyle/>
          <a:p>
            <a:r>
              <a:rPr lang="en-US" dirty="0" smtClean="0"/>
              <a:t>Strategy used: Simple Moving average strategy and Buy and hold return strategy.</a:t>
            </a:r>
          </a:p>
          <a:p>
            <a:r>
              <a:rPr lang="en-US" dirty="0" smtClean="0"/>
              <a:t>This involves using 2 moving averages in order to generate buy &amp; sell signals.</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600"/>
            <a:ext cx="8229600" cy="1374648"/>
          </a:xfrm>
        </p:spPr>
        <p:txBody>
          <a:bodyPr>
            <a:normAutofit fontScale="90000"/>
          </a:bodyPr>
          <a:lstStyle/>
          <a:p>
            <a:pPr algn="ctr"/>
            <a:r>
              <a:rPr lang="en-US" b="1" dirty="0" smtClean="0"/>
              <a:t>Market sentiment analysis</a:t>
            </a:r>
            <a:r>
              <a:rPr lang="en-US" dirty="0" smtClean="0"/>
              <a:t/>
            </a:r>
            <a:br>
              <a:rPr lang="en-US" dirty="0" smtClean="0"/>
            </a:br>
            <a:r>
              <a:rPr lang="en-US" sz="2200" dirty="0" smtClean="0"/>
              <a:t>-Impact of market events on gold prices</a:t>
            </a:r>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t>Contents</a:t>
            </a:r>
            <a:endParaRPr lang="en-US" sz="3600" b="1" dirty="0"/>
          </a:p>
        </p:txBody>
      </p:sp>
      <p:sp>
        <p:nvSpPr>
          <p:cNvPr id="3" name="Content Placeholder 2"/>
          <p:cNvSpPr>
            <a:spLocks noGrp="1"/>
          </p:cNvSpPr>
          <p:nvPr>
            <p:ph idx="1"/>
          </p:nvPr>
        </p:nvSpPr>
        <p:spPr/>
        <p:txBody>
          <a:bodyPr>
            <a:normAutofit/>
          </a:bodyPr>
          <a:lstStyle/>
          <a:p>
            <a:pPr>
              <a:buClr>
                <a:schemeClr val="tx1"/>
              </a:buClr>
              <a:buFont typeface="Wingdings" pitchFamily="2" charset="2"/>
              <a:buChar char="Ø"/>
            </a:pPr>
            <a:r>
              <a:rPr lang="en-US" sz="2400" dirty="0" smtClean="0"/>
              <a:t>   </a:t>
            </a:r>
            <a:r>
              <a:rPr lang="en-US" sz="2000" dirty="0" smtClean="0">
                <a:latin typeface="Calibri" pitchFamily="34" charset="0"/>
                <a:cs typeface="Calibri" pitchFamily="34" charset="0"/>
              </a:rPr>
              <a:t>Introduction </a:t>
            </a:r>
          </a:p>
          <a:p>
            <a:pPr>
              <a:buClr>
                <a:schemeClr val="tx1"/>
              </a:buClr>
              <a:buFont typeface="Wingdings" pitchFamily="2" charset="2"/>
              <a:buChar char="Ø"/>
            </a:pPr>
            <a:r>
              <a:rPr lang="en-US" sz="2000" dirty="0" smtClean="0">
                <a:latin typeface="Calibri" pitchFamily="34" charset="0"/>
                <a:cs typeface="Calibri" pitchFamily="34" charset="0"/>
              </a:rPr>
              <a:t>   Objectives</a:t>
            </a:r>
          </a:p>
          <a:p>
            <a:pPr>
              <a:buClr>
                <a:schemeClr val="tx1"/>
              </a:buClr>
              <a:buFont typeface="Wingdings" pitchFamily="2" charset="2"/>
              <a:buChar char="Ø"/>
            </a:pPr>
            <a:r>
              <a:rPr lang="en-US" sz="2000" dirty="0" smtClean="0">
                <a:latin typeface="Calibri" pitchFamily="34" charset="0"/>
                <a:cs typeface="Calibri" pitchFamily="34" charset="0"/>
              </a:rPr>
              <a:t>   Data description</a:t>
            </a:r>
          </a:p>
          <a:p>
            <a:pPr>
              <a:buClr>
                <a:schemeClr val="tx1"/>
              </a:buClr>
              <a:buFont typeface="Wingdings" pitchFamily="2" charset="2"/>
              <a:buChar char="Ø"/>
            </a:pPr>
            <a:r>
              <a:rPr lang="en-US" sz="2000" dirty="0" smtClean="0">
                <a:latin typeface="Calibri" pitchFamily="34" charset="0"/>
                <a:cs typeface="Calibri" pitchFamily="34" charset="0"/>
              </a:rPr>
              <a:t>   Data preparation</a:t>
            </a:r>
          </a:p>
          <a:p>
            <a:pPr>
              <a:buClr>
                <a:schemeClr val="tx1"/>
              </a:buClr>
              <a:buFont typeface="Wingdings" pitchFamily="2" charset="2"/>
              <a:buChar char="Ø"/>
            </a:pPr>
            <a:r>
              <a:rPr lang="en-US" sz="2000" dirty="0" smtClean="0">
                <a:latin typeface="Calibri" pitchFamily="34" charset="0"/>
                <a:cs typeface="Calibri" pitchFamily="34" charset="0"/>
              </a:rPr>
              <a:t>   Analysis</a:t>
            </a:r>
          </a:p>
          <a:p>
            <a:pPr>
              <a:buClr>
                <a:schemeClr val="tx1"/>
              </a:buClr>
              <a:buFont typeface="Wingdings" pitchFamily="2" charset="2"/>
              <a:buChar char="Ø"/>
            </a:pPr>
            <a:r>
              <a:rPr lang="en-US" sz="2000" dirty="0" smtClean="0">
                <a:latin typeface="Calibri" pitchFamily="34" charset="0"/>
                <a:cs typeface="Calibri" pitchFamily="34" charset="0"/>
              </a:rPr>
              <a:t>   Time series decomposition</a:t>
            </a:r>
          </a:p>
          <a:p>
            <a:pPr>
              <a:buClr>
                <a:schemeClr val="tx1"/>
              </a:buClr>
              <a:buFont typeface="Wingdings" pitchFamily="2" charset="2"/>
              <a:buChar char="Ø"/>
            </a:pPr>
            <a:r>
              <a:rPr lang="en-US" sz="2000" dirty="0" smtClean="0">
                <a:latin typeface="Calibri" pitchFamily="34" charset="0"/>
                <a:cs typeface="Calibri" pitchFamily="34" charset="0"/>
              </a:rPr>
              <a:t>   Predictive models</a:t>
            </a:r>
          </a:p>
          <a:p>
            <a:pPr>
              <a:buClr>
                <a:schemeClr val="tx1"/>
              </a:buClr>
              <a:buFont typeface="Wingdings" pitchFamily="2" charset="2"/>
              <a:buChar char="Ø"/>
            </a:pPr>
            <a:r>
              <a:rPr lang="en-US" sz="2000" dirty="0" smtClean="0">
                <a:latin typeface="Calibri" pitchFamily="34" charset="0"/>
                <a:cs typeface="Calibri" pitchFamily="34" charset="0"/>
              </a:rPr>
              <a:t>   Testing strategy</a:t>
            </a:r>
          </a:p>
          <a:p>
            <a:pPr>
              <a:buClr>
                <a:schemeClr val="tx1"/>
              </a:buClr>
              <a:buFont typeface="Wingdings" pitchFamily="2" charset="2"/>
              <a:buChar char="Ø"/>
            </a:pPr>
            <a:r>
              <a:rPr lang="en-US" sz="2000" dirty="0" smtClean="0">
                <a:latin typeface="Calibri" pitchFamily="34" charset="0"/>
                <a:cs typeface="Calibri" pitchFamily="34" charset="0"/>
              </a:rPr>
              <a:t>   Market sentiment analysis</a:t>
            </a:r>
          </a:p>
          <a:p>
            <a:pPr>
              <a:buClr>
                <a:schemeClr val="tx1"/>
              </a:buClr>
              <a:buFont typeface="Wingdings" pitchFamily="2" charset="2"/>
              <a:buChar char="Ø"/>
            </a:pPr>
            <a:r>
              <a:rPr lang="en-US" sz="2000" dirty="0" smtClean="0">
                <a:latin typeface="Calibri" pitchFamily="34" charset="0"/>
                <a:cs typeface="Calibri" pitchFamily="34" charset="0"/>
              </a:rPr>
              <a:t>   Statistical analysis</a:t>
            </a:r>
            <a:endParaRPr lang="en-US" sz="2000" dirty="0">
              <a:latin typeface="Calibri" pitchFamily="34" charset="0"/>
              <a:cs typeface="Calibri" pitchFamily="34" charset="0"/>
            </a:endParaRPr>
          </a:p>
        </p:txBody>
      </p:sp>
    </p:spTree>
  </p:cSld>
  <p:clrMapOvr>
    <a:masterClrMapping/>
  </p:clrMapOvr>
  <p:transition advClick="0" advTm="2158"/>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Market events</a:t>
            </a:r>
            <a:endParaRPr lang="en-US" dirty="0"/>
          </a:p>
        </p:txBody>
      </p:sp>
      <p:sp>
        <p:nvSpPr>
          <p:cNvPr id="3" name="Content Placeholder 2"/>
          <p:cNvSpPr>
            <a:spLocks noGrp="1"/>
          </p:cNvSpPr>
          <p:nvPr>
            <p:ph idx="1"/>
          </p:nvPr>
        </p:nvSpPr>
        <p:spPr/>
        <p:txBody>
          <a:bodyPr>
            <a:normAutofit/>
          </a:bodyPr>
          <a:lstStyle/>
          <a:p>
            <a:r>
              <a:rPr lang="en-US" sz="1600" dirty="0" smtClean="0">
                <a:latin typeface="Calibri" pitchFamily="34" charset="0"/>
                <a:cs typeface="Calibri" pitchFamily="34" charset="0"/>
              </a:rPr>
              <a:t>'2016-06-24', 'event': '</a:t>
            </a:r>
            <a:r>
              <a:rPr lang="en-US" sz="1600" dirty="0" err="1" smtClean="0">
                <a:latin typeface="Calibri" pitchFamily="34" charset="0"/>
                <a:cs typeface="Calibri" pitchFamily="34" charset="0"/>
              </a:rPr>
              <a:t>Brexit</a:t>
            </a:r>
            <a:r>
              <a:rPr lang="en-US" sz="1600" dirty="0" smtClean="0">
                <a:latin typeface="Calibri" pitchFamily="34" charset="0"/>
                <a:cs typeface="Calibri" pitchFamily="34" charset="0"/>
              </a:rPr>
              <a:t> Referendum'</a:t>
            </a:r>
          </a:p>
          <a:p>
            <a:r>
              <a:rPr lang="en-US" sz="1600" dirty="0" smtClean="0">
                <a:latin typeface="Calibri" pitchFamily="34" charset="0"/>
                <a:cs typeface="Calibri" pitchFamily="34" charset="0"/>
              </a:rPr>
              <a:t>'2020-03-11', 'event': 'WHO Declares COVID-19 a Pandemic'</a:t>
            </a:r>
          </a:p>
          <a:p>
            <a:r>
              <a:rPr lang="en-US" sz="1600" dirty="0" smtClean="0">
                <a:latin typeface="Calibri" pitchFamily="34" charset="0"/>
                <a:cs typeface="Calibri" pitchFamily="34" charset="0"/>
              </a:rPr>
              <a:t>'2016-06-24', 'headline': 'Trump election victory boosts gold prices'</a:t>
            </a:r>
          </a:p>
          <a:p>
            <a:r>
              <a:rPr lang="en-US" sz="1600" dirty="0" smtClean="0">
                <a:latin typeface="Calibri" pitchFamily="34" charset="0"/>
                <a:cs typeface="Calibri" pitchFamily="34" charset="0"/>
              </a:rPr>
              <a:t>'2020-08-07', 'headline': 'Gold Prices Hit All-Time High Amidst Pandemic Uncertainty'</a:t>
            </a:r>
          </a:p>
          <a:p>
            <a:r>
              <a:rPr lang="en-US" sz="1600" dirty="0" smtClean="0">
                <a:latin typeface="Calibri" pitchFamily="34" charset="0"/>
                <a:cs typeface="Calibri" pitchFamily="34" charset="0"/>
              </a:rPr>
              <a:t>'2020-11-03', 'headline': '</a:t>
            </a:r>
            <a:r>
              <a:rPr lang="en-US" sz="1600" dirty="0" err="1" smtClean="0">
                <a:latin typeface="Calibri" pitchFamily="34" charset="0"/>
                <a:cs typeface="Calibri" pitchFamily="34" charset="0"/>
              </a:rPr>
              <a:t>Bidens</a:t>
            </a:r>
            <a:r>
              <a:rPr lang="en-US" sz="1600" dirty="0" smtClean="0">
                <a:latin typeface="Calibri" pitchFamily="34" charset="0"/>
                <a:cs typeface="Calibri" pitchFamily="34" charset="0"/>
              </a:rPr>
              <a:t> Presidential Election Win and Impact on Gold Prices'</a:t>
            </a:r>
          </a:p>
          <a:p>
            <a:r>
              <a:rPr lang="en-US" sz="1600" dirty="0" smtClean="0">
                <a:latin typeface="Calibri" pitchFamily="34" charset="0"/>
                <a:cs typeface="Calibri" pitchFamily="34" charset="0"/>
              </a:rPr>
              <a:t>'2021-01-06', 'headline': 'Capitol Riots and Political Unrest Drive Gold Prices Higher'</a:t>
            </a:r>
          </a:p>
          <a:p>
            <a:r>
              <a:rPr lang="en-US" sz="1600" dirty="0" smtClean="0">
                <a:latin typeface="Calibri" pitchFamily="34" charset="0"/>
                <a:cs typeface="Calibri" pitchFamily="34" charset="0"/>
              </a:rPr>
              <a:t>'2022-02-24', 'headline': 'Russia Invades Ukraine, Gold Prices Spike'</a:t>
            </a:r>
          </a:p>
          <a:p>
            <a:r>
              <a:rPr lang="en-US" sz="1600" dirty="0" smtClean="0">
                <a:latin typeface="Calibri" pitchFamily="34" charset="0"/>
                <a:cs typeface="Calibri" pitchFamily="34" charset="0"/>
              </a:rPr>
              <a:t>'2015-12-16', 'headline': 'Gold Prices Drop as Fed Raises Interest Rates for First Time Since 2006‘</a:t>
            </a:r>
          </a:p>
          <a:p>
            <a:r>
              <a:rPr lang="en-US" sz="1600" dirty="0" smtClean="0">
                <a:latin typeface="Calibri" pitchFamily="34" charset="0"/>
                <a:cs typeface="Calibri" pitchFamily="34" charset="0"/>
              </a:rPr>
              <a:t>'2019-06-23', 'headline': 'US-China Trade War Tensions Push Gold Prices Higher'</a:t>
            </a:r>
          </a:p>
          <a:p>
            <a:r>
              <a:rPr lang="en-US" sz="1600" dirty="0" smtClean="0">
                <a:latin typeface="Calibri" pitchFamily="34" charset="0"/>
                <a:cs typeface="Calibri" pitchFamily="34" charset="0"/>
              </a:rPr>
              <a:t>'2019-08-23', 'headline': 'Global Recession Fears Drive Gold Prices Up'</a:t>
            </a:r>
            <a:endParaRPr lang="en-US" sz="1600" dirty="0">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Events impact on Gold prices</a:t>
            </a:r>
            <a:endParaRPr lang="en-US" dirty="0"/>
          </a:p>
        </p:txBody>
      </p:sp>
      <p:pic>
        <p:nvPicPr>
          <p:cNvPr id="4" name="Content Placeholder 3" descr="Screenshot (376).png"/>
          <p:cNvPicPr>
            <a:picLocks noGrp="1" noChangeAspect="1"/>
          </p:cNvPicPr>
          <p:nvPr>
            <p:ph idx="1"/>
          </p:nvPr>
        </p:nvPicPr>
        <p:blipFill>
          <a:blip r:embed="rId2" cstate="print"/>
          <a:stretch>
            <a:fillRect/>
          </a:stretch>
        </p:blipFill>
        <p:spPr>
          <a:xfrm>
            <a:off x="1447800" y="2286000"/>
            <a:ext cx="6781800" cy="3276600"/>
          </a:xfr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1066800"/>
          </a:xfrm>
        </p:spPr>
        <p:txBody>
          <a:bodyPr/>
          <a:lstStyle/>
          <a:p>
            <a:r>
              <a:rPr lang="en-US" dirty="0" smtClean="0"/>
              <a:t>Sentiment analysis</a:t>
            </a:r>
            <a:endParaRPr lang="en-US" dirty="0"/>
          </a:p>
        </p:txBody>
      </p:sp>
      <p:pic>
        <p:nvPicPr>
          <p:cNvPr id="4" name="Content Placeholder 3" descr="sentiment analysis.png"/>
          <p:cNvPicPr>
            <a:picLocks noGrp="1" noChangeAspect="1"/>
          </p:cNvPicPr>
          <p:nvPr>
            <p:ph idx="1"/>
          </p:nvPr>
        </p:nvPicPr>
        <p:blipFill>
          <a:blip r:embed="rId3" cstate="print"/>
          <a:stretch>
            <a:fillRect/>
          </a:stretch>
        </p:blipFill>
        <p:spPr>
          <a:xfrm>
            <a:off x="381000" y="1981201"/>
            <a:ext cx="8229600" cy="2895600"/>
          </a:xfrm>
        </p:spPr>
      </p:pic>
      <p:sp>
        <p:nvSpPr>
          <p:cNvPr id="6" name="TextBox 5"/>
          <p:cNvSpPr txBox="1"/>
          <p:nvPr/>
        </p:nvSpPr>
        <p:spPr>
          <a:xfrm>
            <a:off x="685800" y="5181600"/>
            <a:ext cx="8153400" cy="1200329"/>
          </a:xfrm>
          <a:prstGeom prst="rect">
            <a:avLst/>
          </a:prstGeom>
          <a:noFill/>
        </p:spPr>
        <p:txBody>
          <a:bodyPr wrap="square" rtlCol="0">
            <a:spAutoFit/>
          </a:bodyPr>
          <a:lstStyle/>
          <a:p>
            <a:r>
              <a:rPr lang="en-US" dirty="0" smtClean="0"/>
              <a:t>The spike in market sentiment around mid-2016 does not seem to have a long-term effect on the gold. The spike in early 2021 corresponds to the peak in gold prices. This could indicate a strong correlation where increased market sentiment drives up gold prices or vice versa.</a:t>
            </a: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14600"/>
            <a:ext cx="8229600" cy="1069848"/>
          </a:xfrm>
        </p:spPr>
        <p:txBody>
          <a:bodyPr>
            <a:normAutofit fontScale="90000"/>
          </a:bodyPr>
          <a:lstStyle/>
          <a:p>
            <a:pPr algn="ctr"/>
            <a:r>
              <a:rPr lang="en-US" b="1" dirty="0" smtClean="0"/>
              <a:t>Statistical analysis</a:t>
            </a:r>
            <a:br>
              <a:rPr lang="en-US" b="1" dirty="0" smtClean="0"/>
            </a:br>
            <a:r>
              <a:rPr lang="en-US" sz="2000" dirty="0" smtClean="0"/>
              <a:t>- Volatility</a:t>
            </a:r>
            <a:br>
              <a:rPr lang="en-US" sz="2000" dirty="0" smtClean="0"/>
            </a:br>
            <a:r>
              <a:rPr lang="en-US" sz="2000" dirty="0" smtClean="0"/>
              <a:t>- Correlation with external factors</a:t>
            </a:r>
            <a:br>
              <a:rPr lang="en-US" sz="2000" dirty="0" smtClean="0"/>
            </a:br>
            <a:r>
              <a:rPr lang="en-US" sz="2000" dirty="0" smtClean="0"/>
              <a:t>- Macro economical factors and its influence on gold</a:t>
            </a:r>
            <a:br>
              <a:rPr lang="en-US" sz="2000" dirty="0" smtClean="0"/>
            </a:b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38200"/>
            <a:ext cx="8229600" cy="1066800"/>
          </a:xfrm>
        </p:spPr>
        <p:txBody>
          <a:bodyPr/>
          <a:lstStyle/>
          <a:p>
            <a:r>
              <a:rPr lang="en-US" dirty="0" smtClean="0"/>
              <a:t>Volatility</a:t>
            </a:r>
            <a:endParaRPr lang="en-US" dirty="0"/>
          </a:p>
        </p:txBody>
      </p:sp>
      <p:pic>
        <p:nvPicPr>
          <p:cNvPr id="4" name="Content Placeholder 3" descr="volatility.png"/>
          <p:cNvPicPr>
            <a:picLocks noGrp="1" noChangeAspect="1"/>
          </p:cNvPicPr>
          <p:nvPr>
            <p:ph idx="1"/>
          </p:nvPr>
        </p:nvPicPr>
        <p:blipFill>
          <a:blip r:embed="rId2" cstate="print"/>
          <a:stretch>
            <a:fillRect/>
          </a:stretch>
        </p:blipFill>
        <p:spPr>
          <a:xfrm>
            <a:off x="533400" y="1905000"/>
            <a:ext cx="8229600" cy="2743200"/>
          </a:xfrm>
        </p:spPr>
      </p:pic>
      <p:sp>
        <p:nvSpPr>
          <p:cNvPr id="5" name="TextBox 4"/>
          <p:cNvSpPr txBox="1"/>
          <p:nvPr/>
        </p:nvSpPr>
        <p:spPr>
          <a:xfrm>
            <a:off x="838200" y="5029200"/>
            <a:ext cx="8001000" cy="1477328"/>
          </a:xfrm>
          <a:prstGeom prst="rect">
            <a:avLst/>
          </a:prstGeom>
          <a:noFill/>
        </p:spPr>
        <p:txBody>
          <a:bodyPr wrap="square" rtlCol="0">
            <a:spAutoFit/>
          </a:bodyPr>
          <a:lstStyle/>
          <a:p>
            <a:r>
              <a:rPr lang="en-US" dirty="0" smtClean="0"/>
              <a:t>One way to measure volatility is by calculating the rolling standard deviation. Here the graph shows high </a:t>
            </a:r>
            <a:r>
              <a:rPr lang="en-US" dirty="0" err="1" smtClean="0"/>
              <a:t>volatilty</a:t>
            </a:r>
            <a:r>
              <a:rPr lang="en-US" dirty="0" smtClean="0"/>
              <a:t> during 2020 indicating the gold is experiencing larger changes. </a:t>
            </a:r>
            <a:r>
              <a:rPr lang="en-US" dirty="0"/>
              <a:t>L</a:t>
            </a:r>
            <a:r>
              <a:rPr lang="en-US" dirty="0" smtClean="0"/>
              <a:t>ater the price was stabilized showing low volatility. This can make it difficult to predict and considered as risky investment</a:t>
            </a: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Macro economical factors v/s gold price</a:t>
            </a:r>
            <a:endParaRPr lang="en-US" dirty="0"/>
          </a:p>
        </p:txBody>
      </p:sp>
      <p:pic>
        <p:nvPicPr>
          <p:cNvPr id="6" name="Picture 5" descr="correlation.png"/>
          <p:cNvPicPr>
            <a:picLocks noChangeAspect="1"/>
          </p:cNvPicPr>
          <p:nvPr/>
        </p:nvPicPr>
        <p:blipFill>
          <a:blip r:embed="rId2" cstate="print"/>
          <a:stretch>
            <a:fillRect/>
          </a:stretch>
        </p:blipFill>
        <p:spPr>
          <a:xfrm>
            <a:off x="685800" y="2438400"/>
            <a:ext cx="4572000" cy="4114800"/>
          </a:xfrm>
          <a:prstGeom prst="rect">
            <a:avLst/>
          </a:prstGeom>
        </p:spPr>
      </p:pic>
      <p:sp>
        <p:nvSpPr>
          <p:cNvPr id="7" name="TextBox 6"/>
          <p:cNvSpPr txBox="1"/>
          <p:nvPr/>
        </p:nvSpPr>
        <p:spPr>
          <a:xfrm>
            <a:off x="5867401" y="2667000"/>
            <a:ext cx="3048000" cy="3416320"/>
          </a:xfrm>
          <a:prstGeom prst="rect">
            <a:avLst/>
          </a:prstGeom>
          <a:noFill/>
        </p:spPr>
        <p:txBody>
          <a:bodyPr wrap="square" rtlCol="0">
            <a:spAutoFit/>
          </a:bodyPr>
          <a:lstStyle/>
          <a:p>
            <a:r>
              <a:rPr lang="en-US" dirty="0" smtClean="0"/>
              <a:t>The correlation matrix explains how far the independent variables are influencing the dependent variable which is “Closing price”. From this graph it tells  both inflation rate and GDP plays  equal role. But these factors alone are not responsible for any changes in the gold price over a period of 10 years.</a:t>
            </a: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1066800"/>
          </a:xfrm>
        </p:spPr>
        <p:txBody>
          <a:bodyPr>
            <a:normAutofit/>
          </a:bodyPr>
          <a:lstStyle/>
          <a:p>
            <a:r>
              <a:rPr lang="en-US" sz="2400" dirty="0" smtClean="0"/>
              <a:t>Relationships between gold and macro economic factors</a:t>
            </a:r>
            <a:endParaRPr lang="en-US" sz="2400" dirty="0"/>
          </a:p>
        </p:txBody>
      </p:sp>
      <p:pic>
        <p:nvPicPr>
          <p:cNvPr id="6" name="Content Placeholder 5" descr="relatinships.png"/>
          <p:cNvPicPr>
            <a:picLocks noGrp="1" noChangeAspect="1"/>
          </p:cNvPicPr>
          <p:nvPr>
            <p:ph idx="1"/>
          </p:nvPr>
        </p:nvPicPr>
        <p:blipFill>
          <a:blip r:embed="rId2" cstate="print"/>
          <a:stretch>
            <a:fillRect/>
          </a:stretch>
        </p:blipFill>
        <p:spPr>
          <a:xfrm>
            <a:off x="609600" y="1828800"/>
            <a:ext cx="7924800" cy="2667000"/>
          </a:xfrm>
        </p:spPr>
      </p:pic>
      <p:sp>
        <p:nvSpPr>
          <p:cNvPr id="7" name="TextBox 6"/>
          <p:cNvSpPr txBox="1"/>
          <p:nvPr/>
        </p:nvSpPr>
        <p:spPr>
          <a:xfrm>
            <a:off x="914401" y="4876800"/>
            <a:ext cx="7696200" cy="1477328"/>
          </a:xfrm>
          <a:prstGeom prst="rect">
            <a:avLst/>
          </a:prstGeom>
          <a:noFill/>
        </p:spPr>
        <p:txBody>
          <a:bodyPr wrap="square" rtlCol="0">
            <a:spAutoFit/>
          </a:bodyPr>
          <a:lstStyle/>
          <a:p>
            <a:r>
              <a:rPr lang="en-US" dirty="0" smtClean="0">
                <a:latin typeface="Calibri" pitchFamily="34" charset="0"/>
                <a:cs typeface="Calibri" pitchFamily="34" charset="0"/>
              </a:rPr>
              <a:t>The positive correlation between gold prices and inflation rates. The positive relationship between gold prices and GDP indicates that gold prices may increase as the economy grows. The positive correlation suggests that higher GDP is associated with higher inflation rates, which is typical in growing economies</a:t>
            </a:r>
            <a:endParaRPr lang="en-US" dirty="0">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Conclusion</a:t>
            </a:r>
            <a:endParaRPr lang="en-US" dirty="0"/>
          </a:p>
        </p:txBody>
      </p:sp>
      <p:sp>
        <p:nvSpPr>
          <p:cNvPr id="4" name="Content Placeholder 3"/>
          <p:cNvSpPr>
            <a:spLocks noGrp="1"/>
          </p:cNvSpPr>
          <p:nvPr>
            <p:ph idx="1"/>
          </p:nvPr>
        </p:nvSpPr>
        <p:spPr/>
        <p:txBody>
          <a:bodyPr/>
          <a:lstStyle/>
          <a:p>
            <a:pPr>
              <a:buClr>
                <a:schemeClr val="tx1"/>
              </a:buClr>
              <a:buFont typeface="Wingdings" pitchFamily="2" charset="2"/>
              <a:buChar char="Ø"/>
            </a:pPr>
            <a:r>
              <a:rPr lang="en-US" sz="2000" dirty="0" smtClean="0">
                <a:latin typeface="Calibri" pitchFamily="34" charset="0"/>
                <a:cs typeface="Calibri" pitchFamily="34" charset="0"/>
              </a:rPr>
              <a:t> The best predictive model is Random forest classifier with high accuracy.</a:t>
            </a:r>
          </a:p>
          <a:p>
            <a:pPr>
              <a:buClr>
                <a:schemeClr val="tx1"/>
              </a:buClr>
              <a:buFont typeface="Wingdings" pitchFamily="2" charset="2"/>
              <a:buChar char="Ø"/>
            </a:pPr>
            <a:r>
              <a:rPr lang="en-US" sz="2000" dirty="0" smtClean="0">
                <a:latin typeface="Calibri" pitchFamily="34" charset="0"/>
                <a:cs typeface="Calibri" pitchFamily="34" charset="0"/>
              </a:rPr>
              <a:t> The best strategy to use is Buy and hold strategy return.</a:t>
            </a:r>
          </a:p>
          <a:p>
            <a:pPr>
              <a:buClr>
                <a:schemeClr val="tx1"/>
              </a:buClr>
              <a:buFont typeface="Wingdings" pitchFamily="2" charset="2"/>
              <a:buChar char="Ø"/>
            </a:pPr>
            <a:r>
              <a:rPr lang="en-US" sz="2000" dirty="0" smtClean="0">
                <a:latin typeface="Calibri" pitchFamily="34" charset="0"/>
                <a:cs typeface="Calibri" pitchFamily="34" charset="0"/>
              </a:rPr>
              <a:t> Event “Capitol riots and political unrest has a great impact on gold prices</a:t>
            </a:r>
          </a:p>
          <a:p>
            <a:pPr>
              <a:buClr>
                <a:schemeClr val="tx1"/>
              </a:buClr>
              <a:buFont typeface="Wingdings" pitchFamily="2" charset="2"/>
              <a:buChar char="Ø"/>
            </a:pPr>
            <a:r>
              <a:rPr lang="en-US" sz="2000" dirty="0" smtClean="0">
                <a:latin typeface="Calibri" pitchFamily="34" charset="0"/>
                <a:cs typeface="Calibri" pitchFamily="34" charset="0"/>
              </a:rPr>
              <a:t> Positive correlation among inflation, GDP and the gold prices over 10 years.</a:t>
            </a:r>
          </a:p>
          <a:p>
            <a:pPr>
              <a:buClr>
                <a:schemeClr val="tx1"/>
              </a:buClr>
              <a:buFont typeface="Wingdings" pitchFamily="2" charset="2"/>
              <a:buChar char="Ø"/>
            </a:pP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t>Introduction</a:t>
            </a:r>
            <a:endParaRPr lang="en-US" sz="3600" b="1" dirty="0"/>
          </a:p>
        </p:txBody>
      </p:sp>
      <p:sp>
        <p:nvSpPr>
          <p:cNvPr id="3" name="Content Placeholder 2"/>
          <p:cNvSpPr>
            <a:spLocks noGrp="1"/>
          </p:cNvSpPr>
          <p:nvPr>
            <p:ph idx="1"/>
          </p:nvPr>
        </p:nvSpPr>
        <p:spPr>
          <a:xfrm>
            <a:off x="457200" y="2249424"/>
            <a:ext cx="8229600" cy="1103376"/>
          </a:xfrm>
        </p:spPr>
        <p:txBody>
          <a:bodyPr>
            <a:normAutofit/>
          </a:bodyPr>
          <a:lstStyle/>
          <a:p>
            <a:pPr marL="624078" indent="-514350">
              <a:buClr>
                <a:schemeClr val="tx1"/>
              </a:buClr>
              <a:buFont typeface="Wingdings" pitchFamily="2" charset="2"/>
              <a:buChar char="Ø"/>
            </a:pPr>
            <a:r>
              <a:rPr lang="en-US" sz="2000" dirty="0" smtClean="0">
                <a:latin typeface="Calibri" pitchFamily="34" charset="0"/>
                <a:cs typeface="Calibri" pitchFamily="34" charset="0"/>
              </a:rPr>
              <a:t>This presentation caters to the task2 “Project1” “Gold Price prediction and analysis” of Mentorness internship.</a:t>
            </a:r>
          </a:p>
          <a:p>
            <a:pPr marL="624078" indent="-514350">
              <a:buClr>
                <a:schemeClr val="tx1"/>
              </a:buClr>
              <a:buFont typeface="Wingdings" pitchFamily="2" charset="2"/>
              <a:buChar char="Ø"/>
            </a:pPr>
            <a:r>
              <a:rPr lang="en-US" sz="2000" dirty="0" smtClean="0">
                <a:latin typeface="Calibri" pitchFamily="34" charset="0"/>
                <a:cs typeface="Calibri" pitchFamily="34" charset="0"/>
              </a:rPr>
              <a:t>This project belongs to the domain “Finance”.</a:t>
            </a:r>
          </a:p>
        </p:txBody>
      </p:sp>
      <p:sp>
        <p:nvSpPr>
          <p:cNvPr id="4" name="Rectangle 3"/>
          <p:cNvSpPr/>
          <p:nvPr/>
        </p:nvSpPr>
        <p:spPr>
          <a:xfrm>
            <a:off x="533400" y="3581400"/>
            <a:ext cx="2478564" cy="646331"/>
          </a:xfrm>
          <a:prstGeom prst="rect">
            <a:avLst/>
          </a:prstGeom>
        </p:spPr>
        <p:txBody>
          <a:bodyPr wrap="none">
            <a:spAutoFit/>
          </a:bodyPr>
          <a:lstStyle/>
          <a:p>
            <a:r>
              <a:rPr lang="en-US" sz="3600" b="1" dirty="0" smtClean="0">
                <a:solidFill>
                  <a:schemeClr val="tx2"/>
                </a:solidFill>
                <a:latin typeface="+mj-lt"/>
                <a:ea typeface="+mj-ea"/>
                <a:cs typeface="+mj-cs"/>
              </a:rPr>
              <a:t>Objectives</a:t>
            </a:r>
            <a:endParaRPr lang="en-US" sz="3600" b="1" dirty="0">
              <a:solidFill>
                <a:schemeClr val="tx2"/>
              </a:solidFill>
              <a:latin typeface="+mj-lt"/>
              <a:ea typeface="+mj-ea"/>
              <a:cs typeface="+mj-cs"/>
            </a:endParaRPr>
          </a:p>
        </p:txBody>
      </p:sp>
      <p:sp>
        <p:nvSpPr>
          <p:cNvPr id="5" name="TextBox 4"/>
          <p:cNvSpPr txBox="1"/>
          <p:nvPr/>
        </p:nvSpPr>
        <p:spPr>
          <a:xfrm>
            <a:off x="609600" y="4572000"/>
            <a:ext cx="6779228" cy="1631216"/>
          </a:xfrm>
          <a:prstGeom prst="rect">
            <a:avLst/>
          </a:prstGeom>
          <a:noFill/>
        </p:spPr>
        <p:txBody>
          <a:bodyPr wrap="none" rtlCol="0">
            <a:spAutoFit/>
          </a:bodyPr>
          <a:lstStyle/>
          <a:p>
            <a:pPr>
              <a:buFont typeface="Wingdings" pitchFamily="2" charset="2"/>
              <a:buChar char="Ø"/>
            </a:pPr>
            <a:r>
              <a:rPr lang="en-US" sz="2000" dirty="0" smtClean="0">
                <a:latin typeface="Calibri" pitchFamily="34" charset="0"/>
                <a:cs typeface="Calibri" pitchFamily="34" charset="0"/>
              </a:rPr>
              <a:t>    Time </a:t>
            </a:r>
            <a:r>
              <a:rPr lang="en-US" sz="2000" dirty="0">
                <a:latin typeface="Calibri" pitchFamily="34" charset="0"/>
                <a:cs typeface="Calibri" pitchFamily="34" charset="0"/>
              </a:rPr>
              <a:t>series</a:t>
            </a:r>
            <a:r>
              <a:rPr lang="en-US" sz="2000" dirty="0" smtClean="0">
                <a:latin typeface="Calibri" pitchFamily="34" charset="0"/>
                <a:cs typeface="Calibri" pitchFamily="34" charset="0"/>
              </a:rPr>
              <a:t> </a:t>
            </a:r>
            <a:r>
              <a:rPr lang="en-US" sz="2000" dirty="0">
                <a:latin typeface="Calibri" pitchFamily="34" charset="0"/>
                <a:cs typeface="Calibri" pitchFamily="34" charset="0"/>
              </a:rPr>
              <a:t>analysis</a:t>
            </a:r>
            <a:r>
              <a:rPr lang="en-US" sz="2000" dirty="0" smtClean="0">
                <a:latin typeface="Calibri" pitchFamily="34" charset="0"/>
                <a:cs typeface="Calibri" pitchFamily="34" charset="0"/>
              </a:rPr>
              <a:t> to </a:t>
            </a:r>
            <a:r>
              <a:rPr lang="en-US" sz="2000" dirty="0">
                <a:latin typeface="Calibri" pitchFamily="34" charset="0"/>
                <a:cs typeface="Calibri" pitchFamily="34" charset="0"/>
              </a:rPr>
              <a:t>understand</a:t>
            </a:r>
            <a:r>
              <a:rPr lang="en-US" sz="2000" dirty="0" smtClean="0">
                <a:latin typeface="Calibri" pitchFamily="34" charset="0"/>
                <a:cs typeface="Calibri" pitchFamily="34" charset="0"/>
              </a:rPr>
              <a:t> </a:t>
            </a:r>
            <a:r>
              <a:rPr lang="en-US" sz="2000" dirty="0">
                <a:latin typeface="Calibri" pitchFamily="34" charset="0"/>
                <a:cs typeface="Calibri" pitchFamily="34" charset="0"/>
              </a:rPr>
              <a:t>the</a:t>
            </a:r>
            <a:r>
              <a:rPr lang="en-US" sz="2000" dirty="0" smtClean="0">
                <a:latin typeface="Calibri" pitchFamily="34" charset="0"/>
                <a:cs typeface="Calibri" pitchFamily="34" charset="0"/>
              </a:rPr>
              <a:t> </a:t>
            </a:r>
            <a:r>
              <a:rPr lang="en-US" sz="2000" dirty="0">
                <a:latin typeface="Calibri" pitchFamily="34" charset="0"/>
                <a:cs typeface="Calibri" pitchFamily="34" charset="0"/>
              </a:rPr>
              <a:t>trends</a:t>
            </a:r>
            <a:r>
              <a:rPr lang="en-US" sz="2000" dirty="0" smtClean="0">
                <a:latin typeface="Calibri" pitchFamily="34" charset="0"/>
                <a:cs typeface="Calibri" pitchFamily="34" charset="0"/>
              </a:rPr>
              <a:t> </a:t>
            </a:r>
            <a:r>
              <a:rPr lang="en-US" sz="2000" dirty="0">
                <a:latin typeface="Calibri" pitchFamily="34" charset="0"/>
                <a:cs typeface="Calibri" pitchFamily="34" charset="0"/>
              </a:rPr>
              <a:t>and</a:t>
            </a:r>
            <a:r>
              <a:rPr lang="en-US" sz="2000" dirty="0" smtClean="0">
                <a:latin typeface="Calibri" pitchFamily="34" charset="0"/>
                <a:cs typeface="Calibri" pitchFamily="34" charset="0"/>
              </a:rPr>
              <a:t> patterns</a:t>
            </a:r>
          </a:p>
          <a:p>
            <a:pPr>
              <a:buFont typeface="Wingdings" pitchFamily="2" charset="2"/>
              <a:buChar char="Ø"/>
            </a:pPr>
            <a:r>
              <a:rPr lang="en-US" sz="2000" dirty="0">
                <a:latin typeface="Calibri" pitchFamily="34" charset="0"/>
                <a:cs typeface="Calibri" pitchFamily="34" charset="0"/>
              </a:rPr>
              <a:t> </a:t>
            </a:r>
            <a:r>
              <a:rPr lang="en-US" sz="2000" dirty="0" smtClean="0">
                <a:latin typeface="Calibri" pitchFamily="34" charset="0"/>
                <a:cs typeface="Calibri" pitchFamily="34" charset="0"/>
              </a:rPr>
              <a:t>   To </a:t>
            </a:r>
            <a:r>
              <a:rPr lang="en-US" sz="2000" dirty="0">
                <a:latin typeface="Calibri" pitchFamily="34" charset="0"/>
                <a:cs typeface="Calibri" pitchFamily="34" charset="0"/>
              </a:rPr>
              <a:t>build</a:t>
            </a:r>
            <a:r>
              <a:rPr lang="en-US" sz="2000" dirty="0" smtClean="0">
                <a:latin typeface="Calibri" pitchFamily="34" charset="0"/>
                <a:cs typeface="Calibri" pitchFamily="34" charset="0"/>
              </a:rPr>
              <a:t> </a:t>
            </a:r>
            <a:r>
              <a:rPr lang="en-US" sz="2000" dirty="0">
                <a:latin typeface="Calibri" pitchFamily="34" charset="0"/>
                <a:cs typeface="Calibri" pitchFamily="34" charset="0"/>
              </a:rPr>
              <a:t>predictive</a:t>
            </a:r>
            <a:r>
              <a:rPr lang="en-US" sz="2000" dirty="0" smtClean="0">
                <a:latin typeface="Calibri" pitchFamily="34" charset="0"/>
                <a:cs typeface="Calibri" pitchFamily="34" charset="0"/>
              </a:rPr>
              <a:t> models</a:t>
            </a:r>
          </a:p>
          <a:p>
            <a:pPr>
              <a:buFont typeface="Wingdings" pitchFamily="2" charset="2"/>
              <a:buChar char="Ø"/>
            </a:pPr>
            <a:r>
              <a:rPr lang="en-US" sz="2000" dirty="0">
                <a:latin typeface="Calibri" pitchFamily="34" charset="0"/>
                <a:cs typeface="Calibri" pitchFamily="34" charset="0"/>
              </a:rPr>
              <a:t> </a:t>
            </a:r>
            <a:r>
              <a:rPr lang="en-US" sz="2000" dirty="0" smtClean="0">
                <a:latin typeface="Calibri" pitchFamily="34" charset="0"/>
                <a:cs typeface="Calibri" pitchFamily="34" charset="0"/>
              </a:rPr>
              <a:t>   To </a:t>
            </a:r>
            <a:r>
              <a:rPr lang="en-US" sz="2000" dirty="0">
                <a:latin typeface="Calibri" pitchFamily="34" charset="0"/>
                <a:cs typeface="Calibri" pitchFamily="34" charset="0"/>
              </a:rPr>
              <a:t>create</a:t>
            </a:r>
            <a:r>
              <a:rPr lang="en-US" sz="2000" dirty="0" smtClean="0">
                <a:latin typeface="Calibri" pitchFamily="34" charset="0"/>
                <a:cs typeface="Calibri" pitchFamily="34" charset="0"/>
              </a:rPr>
              <a:t> </a:t>
            </a:r>
            <a:r>
              <a:rPr lang="en-US" sz="2000" dirty="0">
                <a:latin typeface="Calibri" pitchFamily="34" charset="0"/>
                <a:cs typeface="Calibri" pitchFamily="34" charset="0"/>
              </a:rPr>
              <a:t>trading</a:t>
            </a:r>
            <a:r>
              <a:rPr lang="en-US" sz="2000" dirty="0" smtClean="0">
                <a:latin typeface="Calibri" pitchFamily="34" charset="0"/>
                <a:cs typeface="Calibri" pitchFamily="34" charset="0"/>
              </a:rPr>
              <a:t> </a:t>
            </a:r>
            <a:r>
              <a:rPr lang="en-US" sz="2000" dirty="0">
                <a:latin typeface="Calibri" pitchFamily="34" charset="0"/>
                <a:cs typeface="Calibri" pitchFamily="34" charset="0"/>
              </a:rPr>
              <a:t>strategies</a:t>
            </a:r>
            <a:r>
              <a:rPr lang="en-US" sz="2000" dirty="0" smtClean="0">
                <a:latin typeface="Calibri" pitchFamily="34" charset="0"/>
                <a:cs typeface="Calibri" pitchFamily="34" charset="0"/>
              </a:rPr>
              <a:t> </a:t>
            </a:r>
            <a:r>
              <a:rPr lang="en-US" sz="2000" dirty="0">
                <a:latin typeface="Calibri" pitchFamily="34" charset="0"/>
                <a:cs typeface="Calibri" pitchFamily="34" charset="0"/>
              </a:rPr>
              <a:t>and</a:t>
            </a:r>
            <a:r>
              <a:rPr lang="en-US" sz="2000" dirty="0" smtClean="0">
                <a:latin typeface="Calibri" pitchFamily="34" charset="0"/>
                <a:cs typeface="Calibri" pitchFamily="34" charset="0"/>
              </a:rPr>
              <a:t> back test it</a:t>
            </a:r>
          </a:p>
          <a:p>
            <a:pPr>
              <a:buFont typeface="Wingdings" pitchFamily="2" charset="2"/>
              <a:buChar char="Ø"/>
            </a:pPr>
            <a:r>
              <a:rPr lang="en-US" sz="2000" dirty="0">
                <a:latin typeface="Calibri" pitchFamily="34" charset="0"/>
                <a:cs typeface="Calibri" pitchFamily="34" charset="0"/>
              </a:rPr>
              <a:t> </a:t>
            </a:r>
            <a:r>
              <a:rPr lang="en-US" sz="2000" dirty="0" smtClean="0">
                <a:latin typeface="Calibri" pitchFamily="34" charset="0"/>
                <a:cs typeface="Calibri" pitchFamily="34" charset="0"/>
              </a:rPr>
              <a:t>   To </a:t>
            </a:r>
            <a:r>
              <a:rPr lang="en-US" sz="2000" dirty="0">
                <a:latin typeface="Calibri" pitchFamily="34" charset="0"/>
                <a:cs typeface="Calibri" pitchFamily="34" charset="0"/>
              </a:rPr>
              <a:t>perform</a:t>
            </a:r>
            <a:r>
              <a:rPr lang="en-US" sz="2000" dirty="0" smtClean="0">
                <a:latin typeface="Calibri" pitchFamily="34" charset="0"/>
                <a:cs typeface="Calibri" pitchFamily="34" charset="0"/>
              </a:rPr>
              <a:t> </a:t>
            </a:r>
            <a:r>
              <a:rPr lang="en-US" sz="2000" dirty="0">
                <a:latin typeface="Calibri" pitchFamily="34" charset="0"/>
                <a:cs typeface="Calibri" pitchFamily="34" charset="0"/>
              </a:rPr>
              <a:t>market</a:t>
            </a:r>
            <a:r>
              <a:rPr lang="en-US" sz="2000" dirty="0" smtClean="0">
                <a:latin typeface="Calibri" pitchFamily="34" charset="0"/>
                <a:cs typeface="Calibri" pitchFamily="34" charset="0"/>
              </a:rPr>
              <a:t> </a:t>
            </a:r>
            <a:r>
              <a:rPr lang="en-US" sz="2000" dirty="0">
                <a:latin typeface="Calibri" pitchFamily="34" charset="0"/>
                <a:cs typeface="Calibri" pitchFamily="34" charset="0"/>
              </a:rPr>
              <a:t>sentiment</a:t>
            </a:r>
            <a:r>
              <a:rPr lang="en-US" sz="2000" dirty="0" smtClean="0">
                <a:latin typeface="Calibri" pitchFamily="34" charset="0"/>
                <a:cs typeface="Calibri" pitchFamily="34" charset="0"/>
              </a:rPr>
              <a:t> analysis</a:t>
            </a:r>
          </a:p>
          <a:p>
            <a:pPr>
              <a:buFont typeface="Wingdings" pitchFamily="2" charset="2"/>
              <a:buChar char="Ø"/>
            </a:pPr>
            <a:r>
              <a:rPr lang="en-US" sz="2000" dirty="0">
                <a:latin typeface="Calibri" pitchFamily="34" charset="0"/>
                <a:cs typeface="Calibri" pitchFamily="34" charset="0"/>
              </a:rPr>
              <a:t> </a:t>
            </a:r>
            <a:r>
              <a:rPr lang="en-US" sz="2000" dirty="0" smtClean="0">
                <a:latin typeface="Calibri" pitchFamily="34" charset="0"/>
                <a:cs typeface="Calibri" pitchFamily="34" charset="0"/>
              </a:rPr>
              <a:t>   To </a:t>
            </a:r>
            <a:r>
              <a:rPr lang="en-US" sz="2000" dirty="0">
                <a:latin typeface="Calibri" pitchFamily="34" charset="0"/>
                <a:cs typeface="Calibri" pitchFamily="34" charset="0"/>
              </a:rPr>
              <a:t>conduct</a:t>
            </a:r>
            <a:r>
              <a:rPr lang="en-US" sz="2000" dirty="0" smtClean="0">
                <a:latin typeface="Calibri" pitchFamily="34" charset="0"/>
                <a:cs typeface="Calibri" pitchFamily="34" charset="0"/>
              </a:rPr>
              <a:t> </a:t>
            </a:r>
            <a:r>
              <a:rPr lang="en-US" sz="2000" dirty="0">
                <a:latin typeface="Calibri" pitchFamily="34" charset="0"/>
                <a:cs typeface="Calibri" pitchFamily="34" charset="0"/>
              </a:rPr>
              <a:t>statistical</a:t>
            </a:r>
            <a:r>
              <a:rPr lang="en-US" sz="2000" dirty="0" smtClean="0">
                <a:latin typeface="Calibri" pitchFamily="34" charset="0"/>
                <a:cs typeface="Calibri" pitchFamily="34" charset="0"/>
              </a:rPr>
              <a:t> </a:t>
            </a:r>
            <a:r>
              <a:rPr lang="en-US" sz="2000" dirty="0">
                <a:latin typeface="Calibri" pitchFamily="34" charset="0"/>
                <a:cs typeface="Calibri" pitchFamily="34" charset="0"/>
              </a:rPr>
              <a:t>tests</a:t>
            </a:r>
            <a:r>
              <a:rPr lang="en-US" sz="2000" dirty="0" smtClean="0">
                <a:latin typeface="Calibri" pitchFamily="34" charset="0"/>
                <a:cs typeface="Calibri" pitchFamily="34" charset="0"/>
              </a:rPr>
              <a:t>.</a:t>
            </a:r>
            <a:endParaRPr lang="en-US" sz="2000" dirty="0">
              <a:latin typeface="Calibri" pitchFamily="34" charset="0"/>
              <a:cs typeface="Calibri" pitchFamily="34" charset="0"/>
            </a:endParaRPr>
          </a:p>
        </p:txBody>
      </p:sp>
      <p:pic>
        <p:nvPicPr>
          <p:cNvPr id="8" name="Picture 7" descr="GOLD.jpeg"/>
          <p:cNvPicPr>
            <a:picLocks noChangeAspect="1"/>
          </p:cNvPicPr>
          <p:nvPr/>
        </p:nvPicPr>
        <p:blipFill>
          <a:blip r:embed="rId2" cstate="print"/>
          <a:stretch>
            <a:fillRect/>
          </a:stretch>
        </p:blipFill>
        <p:spPr>
          <a:xfrm>
            <a:off x="6248400" y="2971800"/>
            <a:ext cx="2449286" cy="1371600"/>
          </a:xfrm>
          <a:prstGeom prst="rect">
            <a:avLst/>
          </a:prstGeom>
        </p:spPr>
      </p:pic>
    </p:spTree>
  </p:cSld>
  <p:clrMapOvr>
    <a:masterClrMapping/>
  </p:clrMapOvr>
  <p:transition advClick="0" advTm="0"/>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t>Data description</a:t>
            </a:r>
            <a:endParaRPr lang="en-US" sz="3600" b="1" dirty="0"/>
          </a:p>
        </p:txBody>
      </p:sp>
      <p:sp>
        <p:nvSpPr>
          <p:cNvPr id="3" name="Content Placeholder 2"/>
          <p:cNvSpPr>
            <a:spLocks noGrp="1"/>
          </p:cNvSpPr>
          <p:nvPr>
            <p:ph idx="1"/>
          </p:nvPr>
        </p:nvSpPr>
        <p:spPr>
          <a:xfrm>
            <a:off x="457200" y="2057400"/>
            <a:ext cx="8229600" cy="4191000"/>
          </a:xfrm>
        </p:spPr>
        <p:txBody>
          <a:bodyPr>
            <a:normAutofit lnSpcReduction="10000"/>
          </a:bodyPr>
          <a:lstStyle/>
          <a:p>
            <a:pPr>
              <a:buClr>
                <a:schemeClr val="tx1"/>
              </a:buClr>
              <a:buFont typeface="Wingdings" pitchFamily="2" charset="2"/>
              <a:buChar char="Ø"/>
            </a:pPr>
            <a:r>
              <a:rPr lang="en-US" sz="2000" dirty="0" smtClean="0">
                <a:latin typeface="Calibri" pitchFamily="34" charset="0"/>
                <a:cs typeface="Calibri" pitchFamily="34" charset="0"/>
              </a:rPr>
              <a:t>The data given is prices of the gold from January 19 2014 - January 22 2024(Stock market data).</a:t>
            </a:r>
          </a:p>
          <a:p>
            <a:pPr>
              <a:buClr>
                <a:schemeClr val="tx1"/>
              </a:buClr>
              <a:buFont typeface="Wingdings" pitchFamily="2" charset="2"/>
              <a:buChar char="Ø"/>
            </a:pPr>
            <a:r>
              <a:rPr lang="en-US" sz="2000" dirty="0" smtClean="0">
                <a:latin typeface="Calibri" pitchFamily="34" charset="0"/>
                <a:cs typeface="Calibri" pitchFamily="34" charset="0"/>
              </a:rPr>
              <a:t> The data has 6 features </a:t>
            </a:r>
          </a:p>
          <a:p>
            <a:pPr lvl="3">
              <a:buClr>
                <a:schemeClr val="tx1"/>
              </a:buClr>
              <a:buFont typeface="Wingdings" pitchFamily="2" charset="2"/>
              <a:buChar char="Ø"/>
            </a:pPr>
            <a:r>
              <a:rPr lang="en-US" sz="1400" dirty="0" smtClean="0">
                <a:latin typeface="Calibri" pitchFamily="34" charset="0"/>
                <a:cs typeface="Calibri" pitchFamily="34" charset="0"/>
              </a:rPr>
              <a:t>Open price  -  The recorded opening price on each days</a:t>
            </a:r>
          </a:p>
          <a:p>
            <a:pPr lvl="3">
              <a:buClr>
                <a:schemeClr val="tx1"/>
              </a:buClr>
              <a:buFont typeface="Wingdings" pitchFamily="2" charset="2"/>
              <a:buChar char="Ø"/>
            </a:pPr>
            <a:r>
              <a:rPr lang="en-US" sz="1400" dirty="0" smtClean="0">
                <a:latin typeface="Calibri" pitchFamily="34" charset="0"/>
                <a:cs typeface="Calibri" pitchFamily="34" charset="0"/>
              </a:rPr>
              <a:t>Close price  -  The recorded closing price on each day</a:t>
            </a:r>
          </a:p>
          <a:p>
            <a:pPr lvl="3">
              <a:buClr>
                <a:schemeClr val="tx1"/>
              </a:buClr>
              <a:buFont typeface="Wingdings" pitchFamily="2" charset="2"/>
              <a:buChar char="Ø"/>
            </a:pPr>
            <a:r>
              <a:rPr lang="en-US" sz="1400" dirty="0" smtClean="0">
                <a:latin typeface="Calibri" pitchFamily="34" charset="0"/>
                <a:cs typeface="Calibri" pitchFamily="34" charset="0"/>
              </a:rPr>
              <a:t>High - The maximum price of each day</a:t>
            </a:r>
          </a:p>
          <a:p>
            <a:pPr lvl="3">
              <a:buClr>
                <a:schemeClr val="tx1"/>
              </a:buClr>
              <a:buFont typeface="Wingdings" pitchFamily="2" charset="2"/>
              <a:buChar char="Ø"/>
            </a:pPr>
            <a:r>
              <a:rPr lang="en-US" sz="1400" dirty="0" smtClean="0">
                <a:latin typeface="Calibri" pitchFamily="34" charset="0"/>
                <a:cs typeface="Calibri" pitchFamily="34" charset="0"/>
              </a:rPr>
              <a:t>Low  - The minimum price of each day</a:t>
            </a:r>
          </a:p>
          <a:p>
            <a:pPr lvl="3">
              <a:buClr>
                <a:schemeClr val="tx1"/>
              </a:buClr>
              <a:buFont typeface="Wingdings" pitchFamily="2" charset="2"/>
              <a:buChar char="Ø"/>
            </a:pPr>
            <a:r>
              <a:rPr lang="en-US" sz="1400" dirty="0" smtClean="0">
                <a:latin typeface="Calibri" pitchFamily="34" charset="0"/>
                <a:cs typeface="Calibri" pitchFamily="34" charset="0"/>
              </a:rPr>
              <a:t>Volume - The size of the buyers and sellers on each day</a:t>
            </a:r>
          </a:p>
          <a:p>
            <a:pPr lvl="3">
              <a:buClr>
                <a:schemeClr val="tx1"/>
              </a:buClr>
              <a:buFont typeface="Wingdings" pitchFamily="2" charset="2"/>
              <a:buChar char="Ø"/>
            </a:pPr>
            <a:r>
              <a:rPr lang="en-US" sz="1400" dirty="0" smtClean="0">
                <a:latin typeface="Calibri" pitchFamily="34" charset="0"/>
                <a:cs typeface="Calibri" pitchFamily="34" charset="0"/>
              </a:rPr>
              <a:t>Date -  From (19</a:t>
            </a:r>
            <a:r>
              <a:rPr lang="en-US" sz="1400" baseline="30000" dirty="0" smtClean="0">
                <a:latin typeface="Calibri" pitchFamily="34" charset="0"/>
                <a:cs typeface="Calibri" pitchFamily="34" charset="0"/>
              </a:rPr>
              <a:t>th</a:t>
            </a:r>
            <a:r>
              <a:rPr lang="en-US" sz="1400" dirty="0" smtClean="0">
                <a:latin typeface="Calibri" pitchFamily="34" charset="0"/>
                <a:cs typeface="Calibri" pitchFamily="34" charset="0"/>
              </a:rPr>
              <a:t> </a:t>
            </a:r>
            <a:r>
              <a:rPr lang="en-US" sz="1400" dirty="0" err="1" smtClean="0">
                <a:latin typeface="Calibri" pitchFamily="34" charset="0"/>
                <a:cs typeface="Calibri" pitchFamily="34" charset="0"/>
              </a:rPr>
              <a:t>jan</a:t>
            </a:r>
            <a:r>
              <a:rPr lang="en-US" sz="1400" dirty="0" smtClean="0">
                <a:latin typeface="Calibri" pitchFamily="34" charset="0"/>
                <a:cs typeface="Calibri" pitchFamily="34" charset="0"/>
              </a:rPr>
              <a:t> 2014 to 22</a:t>
            </a:r>
            <a:r>
              <a:rPr lang="en-US" sz="1400" baseline="30000" dirty="0" smtClean="0">
                <a:latin typeface="Calibri" pitchFamily="34" charset="0"/>
                <a:cs typeface="Calibri" pitchFamily="34" charset="0"/>
              </a:rPr>
              <a:t>nd</a:t>
            </a:r>
            <a:r>
              <a:rPr lang="en-US" sz="1400" dirty="0" smtClean="0">
                <a:latin typeface="Calibri" pitchFamily="34" charset="0"/>
                <a:cs typeface="Calibri" pitchFamily="34" charset="0"/>
              </a:rPr>
              <a:t>	 </a:t>
            </a:r>
            <a:r>
              <a:rPr lang="en-US" sz="1400" dirty="0" err="1" smtClean="0">
                <a:latin typeface="Calibri" pitchFamily="34" charset="0"/>
                <a:cs typeface="Calibri" pitchFamily="34" charset="0"/>
              </a:rPr>
              <a:t>jan</a:t>
            </a:r>
            <a:r>
              <a:rPr lang="en-US" sz="1400" dirty="0" smtClean="0">
                <a:latin typeface="Calibri" pitchFamily="34" charset="0"/>
                <a:cs typeface="Calibri" pitchFamily="34" charset="0"/>
              </a:rPr>
              <a:t> 2024) </a:t>
            </a:r>
          </a:p>
          <a:p>
            <a:pPr lvl="3">
              <a:buClr>
                <a:schemeClr val="tx1"/>
              </a:buClr>
              <a:buNone/>
            </a:pPr>
            <a:r>
              <a:rPr lang="en-US" sz="1400" dirty="0" smtClean="0">
                <a:latin typeface="Calibri" pitchFamily="34" charset="0"/>
                <a:cs typeface="Calibri" pitchFamily="34" charset="0"/>
              </a:rPr>
              <a:t>             (10 years of data)</a:t>
            </a:r>
            <a:endParaRPr lang="en-US" dirty="0" smtClean="0"/>
          </a:p>
          <a:p>
            <a:pPr>
              <a:buClr>
                <a:schemeClr val="tx1"/>
              </a:buClr>
              <a:buFont typeface="Wingdings" pitchFamily="2" charset="2"/>
              <a:buChar char="Ø"/>
            </a:pPr>
            <a:r>
              <a:rPr lang="en-US" sz="2000" dirty="0" smtClean="0"/>
              <a:t> </a:t>
            </a:r>
            <a:r>
              <a:rPr lang="en-US" sz="2000" dirty="0" smtClean="0">
                <a:latin typeface="Calibri" pitchFamily="34" charset="0"/>
                <a:cs typeface="Calibri" pitchFamily="34" charset="0"/>
              </a:rPr>
              <a:t>The macro economical data is taken from</a:t>
            </a:r>
          </a:p>
          <a:p>
            <a:pPr>
              <a:buClr>
                <a:schemeClr val="tx1"/>
              </a:buClr>
              <a:buNone/>
            </a:pPr>
            <a:r>
              <a:rPr lang="en-US" sz="2000" dirty="0" smtClean="0">
                <a:latin typeface="Calibri" pitchFamily="34" charset="0"/>
                <a:cs typeface="Calibri" pitchFamily="34" charset="0"/>
              </a:rPr>
              <a:t>Market trends website for sentiment analysis </a:t>
            </a:r>
          </a:p>
          <a:p>
            <a:pPr>
              <a:buClr>
                <a:schemeClr val="tx1"/>
              </a:buClr>
              <a:buNone/>
            </a:pPr>
            <a:r>
              <a:rPr lang="en-US" sz="2000" dirty="0" smtClean="0">
                <a:latin typeface="Calibri" pitchFamily="34" charset="0"/>
                <a:cs typeface="Calibri" pitchFamily="34" charset="0"/>
              </a:rPr>
              <a:t>And statistical analysis.</a:t>
            </a:r>
          </a:p>
          <a:p>
            <a:pPr marL="1426464" lvl="8" indent="-256032">
              <a:buClr>
                <a:schemeClr val="tx1"/>
              </a:buClr>
              <a:buFont typeface="Wingdings" pitchFamily="2" charset="2"/>
              <a:buChar char="Ø"/>
            </a:pPr>
            <a:r>
              <a:rPr lang="en-US" dirty="0" smtClean="0">
                <a:latin typeface="Calibri" pitchFamily="34" charset="0"/>
                <a:cs typeface="Calibri" pitchFamily="34" charset="0"/>
              </a:rPr>
              <a:t>Inflation rate</a:t>
            </a:r>
          </a:p>
          <a:p>
            <a:pPr marL="1426464" lvl="8" indent="-256032">
              <a:buClr>
                <a:schemeClr val="tx1"/>
              </a:buClr>
              <a:buFont typeface="Wingdings" pitchFamily="2" charset="2"/>
              <a:buChar char="Ø"/>
            </a:pPr>
            <a:r>
              <a:rPr lang="en-US" sz="1400" dirty="0" smtClean="0">
                <a:latin typeface="Calibri" pitchFamily="34" charset="0"/>
                <a:cs typeface="Calibri" pitchFamily="34" charset="0"/>
              </a:rPr>
              <a:t>GDP</a:t>
            </a:r>
          </a:p>
          <a:p>
            <a:pPr marL="1426464" lvl="8" indent="-256032">
              <a:buClr>
                <a:schemeClr val="tx1"/>
              </a:buClr>
              <a:buFont typeface="Wingdings" pitchFamily="2" charset="2"/>
              <a:buChar char="Ø"/>
            </a:pPr>
            <a:r>
              <a:rPr lang="en-US" dirty="0" err="1" smtClean="0">
                <a:latin typeface="Calibri" pitchFamily="34" charset="0"/>
                <a:cs typeface="Calibri" pitchFamily="34" charset="0"/>
              </a:rPr>
              <a:t>S&amp;p</a:t>
            </a:r>
            <a:r>
              <a:rPr lang="en-US" dirty="0" smtClean="0">
                <a:latin typeface="Calibri" pitchFamily="34" charset="0"/>
                <a:cs typeface="Calibri" pitchFamily="34" charset="0"/>
              </a:rPr>
              <a:t> 500 Stock index data</a:t>
            </a:r>
            <a:endParaRPr lang="en-US" sz="1400" dirty="0" smtClean="0">
              <a:latin typeface="Calibri" pitchFamily="34" charset="0"/>
              <a:cs typeface="Calibri" pitchFamily="34" charset="0"/>
            </a:endParaRPr>
          </a:p>
          <a:p>
            <a:pPr>
              <a:buClr>
                <a:schemeClr val="tx1"/>
              </a:buClr>
              <a:buNone/>
            </a:pPr>
            <a:endParaRPr lang="en-US" sz="2000" dirty="0">
              <a:latin typeface="Calibri" pitchFamily="34" charset="0"/>
              <a:cs typeface="Calibri" pitchFamily="34" charset="0"/>
            </a:endParaRPr>
          </a:p>
        </p:txBody>
      </p:sp>
      <p:pic>
        <p:nvPicPr>
          <p:cNvPr id="5" name="Picture 4" descr="Screenshot (375).png"/>
          <p:cNvPicPr>
            <a:picLocks noChangeAspect="1"/>
          </p:cNvPicPr>
          <p:nvPr/>
        </p:nvPicPr>
        <p:blipFill>
          <a:blip r:embed="rId2" cstate="print"/>
          <a:stretch>
            <a:fillRect/>
          </a:stretch>
        </p:blipFill>
        <p:spPr>
          <a:xfrm>
            <a:off x="6019800" y="2590800"/>
            <a:ext cx="2667000" cy="3886200"/>
          </a:xfrm>
          <a:prstGeom prst="rect">
            <a:avLst/>
          </a:prstGeom>
        </p:spPr>
      </p:pic>
    </p:spTree>
  </p:cSld>
  <p:clrMapOvr>
    <a:masterClrMapping/>
  </p:clrMapOvr>
  <p:transition advClick="0" advTm="0"/>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preparation</a:t>
            </a:r>
            <a:endParaRPr lang="en-US" dirty="0"/>
          </a:p>
        </p:txBody>
      </p:sp>
      <p:sp>
        <p:nvSpPr>
          <p:cNvPr id="3" name="Content Placeholder 2"/>
          <p:cNvSpPr>
            <a:spLocks noGrp="1"/>
          </p:cNvSpPr>
          <p:nvPr>
            <p:ph sz="half" idx="1"/>
          </p:nvPr>
        </p:nvSpPr>
        <p:spPr>
          <a:xfrm>
            <a:off x="457200" y="2249424"/>
            <a:ext cx="4876800" cy="4525963"/>
          </a:xfrm>
        </p:spPr>
        <p:txBody>
          <a:bodyPr/>
          <a:lstStyle/>
          <a:p>
            <a:r>
              <a:rPr lang="en-US" dirty="0" smtClean="0"/>
              <a:t>Null values = No nulls</a:t>
            </a:r>
          </a:p>
          <a:p>
            <a:r>
              <a:rPr lang="en-US" dirty="0" smtClean="0"/>
              <a:t>Outliers = None in 4 variables </a:t>
            </a:r>
            <a:r>
              <a:rPr lang="en-US" dirty="0" err="1" smtClean="0"/>
              <a:t>nd</a:t>
            </a:r>
            <a:r>
              <a:rPr lang="en-US" dirty="0" smtClean="0"/>
              <a:t> in volume we have outliers</a:t>
            </a:r>
          </a:p>
          <a:p>
            <a:r>
              <a:rPr lang="en-US" dirty="0" smtClean="0"/>
              <a:t>To treat outliers we will using z core method.</a:t>
            </a:r>
          </a:p>
          <a:p>
            <a:r>
              <a:rPr lang="en-US" dirty="0" smtClean="0"/>
              <a:t>As the data is not in order, its always good to work with chronological order so sort it (2014-2024)</a:t>
            </a:r>
          </a:p>
          <a:p>
            <a:r>
              <a:rPr lang="en-US" dirty="0" smtClean="0"/>
              <a:t>When working with time series data, I did make sure the date column is the index</a:t>
            </a: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438400"/>
            <a:ext cx="8229600" cy="1069848"/>
          </a:xfrm>
        </p:spPr>
        <p:txBody>
          <a:bodyPr>
            <a:normAutofit/>
          </a:bodyPr>
          <a:lstStyle/>
          <a:p>
            <a:pPr algn="ctr"/>
            <a:r>
              <a:rPr lang="en-US" b="1" dirty="0" smtClean="0"/>
              <a:t>Exploratory data analysis</a:t>
            </a:r>
            <a:br>
              <a:rPr lang="en-US" b="1" dirty="0" smtClean="0"/>
            </a:br>
            <a:r>
              <a:rPr lang="en-US" sz="2000" dirty="0" smtClean="0"/>
              <a:t>-Distribution, Visualizations</a:t>
            </a:r>
            <a:endParaRPr lang="en-US" dirty="0"/>
          </a:p>
        </p:txBody>
      </p:sp>
      <p:pic>
        <p:nvPicPr>
          <p:cNvPr id="16386" name="Picture 2" descr="Exploratory Data Analysis: Types ..."/>
          <p:cNvPicPr>
            <a:picLocks noChangeAspect="1" noChangeArrowheads="1"/>
          </p:cNvPicPr>
          <p:nvPr/>
        </p:nvPicPr>
        <p:blipFill>
          <a:blip r:embed="rId2" cstate="print"/>
          <a:srcRect/>
          <a:stretch>
            <a:fillRect/>
          </a:stretch>
        </p:blipFill>
        <p:spPr bwMode="auto">
          <a:xfrm>
            <a:off x="533400" y="3657600"/>
            <a:ext cx="7543800" cy="2895600"/>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38200"/>
            <a:ext cx="8229600" cy="1066800"/>
          </a:xfrm>
        </p:spPr>
        <p:txBody>
          <a:bodyPr/>
          <a:lstStyle/>
          <a:p>
            <a:r>
              <a:rPr lang="en-US" dirty="0" smtClean="0"/>
              <a:t>Data Distribution </a:t>
            </a:r>
            <a:endParaRPr lang="en-US" dirty="0"/>
          </a:p>
        </p:txBody>
      </p:sp>
      <p:pic>
        <p:nvPicPr>
          <p:cNvPr id="4" name="Content Placeholder 3" descr="DISTRIBUTION.png"/>
          <p:cNvPicPr>
            <a:picLocks noGrp="1" noChangeAspect="1"/>
          </p:cNvPicPr>
          <p:nvPr>
            <p:ph idx="1"/>
          </p:nvPr>
        </p:nvPicPr>
        <p:blipFill>
          <a:blip r:embed="rId2" cstate="print"/>
          <a:stretch>
            <a:fillRect/>
          </a:stretch>
        </p:blipFill>
        <p:spPr>
          <a:xfrm>
            <a:off x="381000" y="1828800"/>
            <a:ext cx="8077200" cy="4324350"/>
          </a:xfrm>
        </p:spPr>
      </p:pic>
      <p:sp>
        <p:nvSpPr>
          <p:cNvPr id="5" name="TextBox 4"/>
          <p:cNvSpPr txBox="1"/>
          <p:nvPr/>
        </p:nvSpPr>
        <p:spPr>
          <a:xfrm>
            <a:off x="5638800" y="5257800"/>
            <a:ext cx="2971800" cy="1077218"/>
          </a:xfrm>
          <a:prstGeom prst="rect">
            <a:avLst/>
          </a:prstGeom>
          <a:noFill/>
        </p:spPr>
        <p:txBody>
          <a:bodyPr wrap="square" rtlCol="0">
            <a:spAutoFit/>
          </a:bodyPr>
          <a:lstStyle/>
          <a:p>
            <a:pPr>
              <a:buFont typeface="Arial" pitchFamily="34" charset="0"/>
              <a:buChar char="•"/>
            </a:pPr>
            <a:r>
              <a:rPr lang="en-US" sz="1600" dirty="0"/>
              <a:t> </a:t>
            </a:r>
            <a:r>
              <a:rPr lang="en-US" sz="1600" dirty="0" err="1" smtClean="0"/>
              <a:t>Open,Close,High</a:t>
            </a:r>
            <a:r>
              <a:rPr lang="en-US" sz="1600" dirty="0" smtClean="0"/>
              <a:t> and Low follows- binomial distribution.</a:t>
            </a:r>
          </a:p>
          <a:p>
            <a:pPr>
              <a:buFont typeface="Arial" pitchFamily="34" charset="0"/>
              <a:buChar char="•"/>
            </a:pPr>
            <a:r>
              <a:rPr lang="en-US" sz="1600" dirty="0"/>
              <a:t> </a:t>
            </a:r>
            <a:r>
              <a:rPr lang="en-US" sz="1600" dirty="0" smtClean="0"/>
              <a:t>Volume follows right skewed </a:t>
            </a:r>
            <a:r>
              <a:rPr lang="en-US" sz="1600" dirty="0" err="1" smtClean="0"/>
              <a:t>distibution</a:t>
            </a:r>
            <a:endParaRPr lang="en-US" sz="16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1066800"/>
          </a:xfrm>
        </p:spPr>
        <p:txBody>
          <a:bodyPr>
            <a:normAutofit fontScale="90000"/>
          </a:bodyPr>
          <a:lstStyle/>
          <a:p>
            <a:r>
              <a:rPr lang="en-US" dirty="0" smtClean="0"/>
              <a:t>Visualization of gold price over time</a:t>
            </a:r>
            <a:endParaRPr lang="en-US" dirty="0"/>
          </a:p>
        </p:txBody>
      </p:sp>
      <p:pic>
        <p:nvPicPr>
          <p:cNvPr id="4" name="Content Placeholder 3" descr="gold price.png"/>
          <p:cNvPicPr>
            <a:picLocks noGrp="1" noChangeAspect="1"/>
          </p:cNvPicPr>
          <p:nvPr>
            <p:ph idx="1"/>
          </p:nvPr>
        </p:nvPicPr>
        <p:blipFill>
          <a:blip r:embed="rId2" cstate="print"/>
          <a:stretch>
            <a:fillRect/>
          </a:stretch>
        </p:blipFill>
        <p:spPr>
          <a:xfrm>
            <a:off x="304800" y="2057400"/>
            <a:ext cx="6096000" cy="4191000"/>
          </a:xfrm>
        </p:spPr>
      </p:pic>
      <p:sp>
        <p:nvSpPr>
          <p:cNvPr id="5" name="TextBox 4"/>
          <p:cNvSpPr txBox="1"/>
          <p:nvPr/>
        </p:nvSpPr>
        <p:spPr>
          <a:xfrm>
            <a:off x="6705601" y="2209800"/>
            <a:ext cx="2133599" cy="3693319"/>
          </a:xfrm>
          <a:prstGeom prst="rect">
            <a:avLst/>
          </a:prstGeom>
          <a:noFill/>
        </p:spPr>
        <p:txBody>
          <a:bodyPr wrap="square" rtlCol="0">
            <a:spAutoFit/>
          </a:bodyPr>
          <a:lstStyle/>
          <a:p>
            <a:r>
              <a:rPr lang="en-US" dirty="0" smtClean="0">
                <a:latin typeface="Calibri" pitchFamily="34" charset="0"/>
                <a:cs typeface="Calibri" pitchFamily="34" charset="0"/>
              </a:rPr>
              <a:t>This illustrates that all 4 features are in same scale so no need to do any scaling. </a:t>
            </a:r>
          </a:p>
          <a:p>
            <a:r>
              <a:rPr lang="en-US" dirty="0" smtClean="0">
                <a:latin typeface="Calibri" pitchFamily="34" charset="0"/>
                <a:cs typeface="Calibri" pitchFamily="34" charset="0"/>
              </a:rPr>
              <a:t>Also tell that they are correlated to each other because the graph falls in the same range without much fluctuations between the variables.</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v/s close (Monthly)</a:t>
            </a:r>
            <a:endParaRPr lang="en-US" dirty="0"/>
          </a:p>
        </p:txBody>
      </p:sp>
      <p:pic>
        <p:nvPicPr>
          <p:cNvPr id="5" name="Content Placeholder 4" descr="monthly close.png"/>
          <p:cNvPicPr>
            <a:picLocks noGrp="1" noChangeAspect="1"/>
          </p:cNvPicPr>
          <p:nvPr>
            <p:ph sz="half" idx="1"/>
          </p:nvPr>
        </p:nvPicPr>
        <p:blipFill>
          <a:blip r:embed="rId2" cstate="print"/>
          <a:stretch>
            <a:fillRect/>
          </a:stretch>
        </p:blipFill>
        <p:spPr>
          <a:xfrm>
            <a:off x="457200" y="2057400"/>
            <a:ext cx="4038600" cy="4114800"/>
          </a:xfrm>
        </p:spPr>
      </p:pic>
      <p:pic>
        <p:nvPicPr>
          <p:cNvPr id="6" name="Content Placeholder 5" descr="monthly open.png"/>
          <p:cNvPicPr>
            <a:picLocks noGrp="1" noChangeAspect="1"/>
          </p:cNvPicPr>
          <p:nvPr>
            <p:ph sz="half" idx="2"/>
          </p:nvPr>
        </p:nvPicPr>
        <p:blipFill>
          <a:blip r:embed="rId3" cstate="print"/>
          <a:stretch>
            <a:fillRect/>
          </a:stretch>
        </p:blipFill>
        <p:spPr>
          <a:xfrm>
            <a:off x="4648200" y="2133600"/>
            <a:ext cx="4038600" cy="4038600"/>
          </a:xfrm>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Urban</Template>
  <TotalTime>3156</TotalTime>
  <Words>936</Words>
  <Application>Microsoft Office PowerPoint</Application>
  <PresentationFormat>On-screen Show (4:3)</PresentationFormat>
  <Paragraphs>95</Paragraphs>
  <Slides>27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Trebuchet MS</vt:lpstr>
      <vt:lpstr>Georgia</vt:lpstr>
      <vt:lpstr>Calibri</vt:lpstr>
      <vt:lpstr>Wingdings</vt:lpstr>
      <vt:lpstr>Wingdings 2</vt:lpstr>
      <vt:lpstr>Urban</vt:lpstr>
      <vt:lpstr>Gold price analysis and prediction</vt:lpstr>
      <vt:lpstr>Contents</vt:lpstr>
      <vt:lpstr>Introduction</vt:lpstr>
      <vt:lpstr>Data description</vt:lpstr>
      <vt:lpstr>Data preparation</vt:lpstr>
      <vt:lpstr>Exploratory data analysis -Distribution, Visualizations</vt:lpstr>
      <vt:lpstr>Data Distribution </vt:lpstr>
      <vt:lpstr>Visualization of gold price over time</vt:lpstr>
      <vt:lpstr>Open v/s close (Monthly)</vt:lpstr>
      <vt:lpstr>Maximum high (yearly)</vt:lpstr>
      <vt:lpstr>Volume v/s close price</vt:lpstr>
      <vt:lpstr>Time series decomposition - Trend, Seasonality, Random fluctuations</vt:lpstr>
      <vt:lpstr>Time series Decomposition </vt:lpstr>
      <vt:lpstr>Predictive modelling - Vector auto regressive - Random forest classifier</vt:lpstr>
      <vt:lpstr>Vector auto regressive</vt:lpstr>
      <vt:lpstr>Random forest classifier</vt:lpstr>
      <vt:lpstr>Trading strategy -Backtest strategy, Reverse strategy</vt:lpstr>
      <vt:lpstr>Backtest trading strategy</vt:lpstr>
      <vt:lpstr>Market sentiment analysis -Impact of market events on gold prices </vt:lpstr>
      <vt:lpstr>Market events</vt:lpstr>
      <vt:lpstr>Events impact on Gold prices</vt:lpstr>
      <vt:lpstr>Sentiment analysis</vt:lpstr>
      <vt:lpstr>Statistical analysis - Volatility - Correlation with external factors - Macro economical factors and its influence on gold </vt:lpstr>
      <vt:lpstr>Volatility</vt:lpstr>
      <vt:lpstr>Macro economical factors v/s gold price</vt:lpstr>
      <vt:lpstr>Relationships between gold and macro economic factors</vt:lpstr>
      <vt:lpstr>Conclusion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Gold price analysis and forecasting</dc:title>
  <dc:creator>sushmi</dc:creator>
  <cp:lastModifiedBy>sushmi</cp:lastModifiedBy>
  <cp:revision>9</cp:revision>
  <dcterms:created xsi:type="dcterms:W3CDTF">2024-06-23T14:01:51Z</dcterms:created>
  <dcterms:modified xsi:type="dcterms:W3CDTF">2024-06-25T18:40:25Z</dcterms:modified>
</cp:coreProperties>
</file>